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Masters/slideMaster1.xml" ContentType="application/vnd.openxmlformats-officedocument.presentationml.slideMaster+xml"/>
  <Override PartName="/ppt/notesSlides/notesSlide4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44.xml" ContentType="application/vnd.openxmlformats-officedocument.presentationml.notesSlide+xml"/>
  <Override PartName="/ppt/notesSlides/notesSlide51.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5143500" type="screen16x9"/>
  <p:notesSz cx="6858000" cy="9144000"/>
  <p:embeddedFontLst>
    <p:embeddedFont>
      <p:font typeface="Lato" panose="020B0604020202020204" charset="0"/>
      <p:regular r:id="rId72"/>
      <p:bold r:id="rId73"/>
      <p:italic r:id="rId74"/>
      <p:boldItalic r:id="rId75"/>
    </p:embeddedFont>
    <p:embeddedFont>
      <p:font typeface="Nunito" panose="020B0604020202020204" charset="-93"/>
      <p:regular r:id="rId76"/>
      <p:bold r:id="rId77"/>
      <p:italic r:id="rId78"/>
      <p:boldItalic r:id="rId79"/>
    </p:embeddedFont>
    <p:embeddedFont>
      <p:font typeface="Nunito ExtraBold" panose="020B0604020202020204" charset="-93"/>
      <p:bold r:id="rId80"/>
      <p:boldItalic r:id="rId81"/>
    </p:embeddedFont>
    <p:embeddedFont>
      <p:font typeface="Nunito SemiBold" panose="020B0604020202020204" charset="-93"/>
      <p:regular r:id="rId82"/>
      <p:bold r:id="rId83"/>
      <p:italic r:id="rId84"/>
      <p:boldItalic r:id="rId85"/>
    </p:embeddedFont>
    <p:embeddedFont>
      <p:font typeface="Raleway" panose="020B0604020202020204" charset="-93"/>
      <p:regular r:id="rId86"/>
      <p:bold r:id="rId87"/>
      <p:italic r:id="rId88"/>
      <p:boldItalic r:id="rId89"/>
    </p:embeddedFont>
    <p:embeddedFont>
      <p:font typeface="Roboto" panose="02000000000000000000" pitchFamily="2"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39A57-2016-4F86-8255-5A02F0DA83A3}">
  <a:tblStyle styleId="{B0939A57-2016-4F86-8255-5A02F0DA83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01" autoAdjust="0"/>
  </p:normalViewPr>
  <p:slideViewPr>
    <p:cSldViewPr snapToGrid="0">
      <p:cViewPr varScale="1">
        <p:scale>
          <a:sx n="108" d="100"/>
          <a:sy n="108" d="100"/>
        </p:scale>
        <p:origin x="173"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presProps" Target="presProps.xml"/><Relationship Id="rId9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 Id="rId100"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0b21bd28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0b21bd28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0b21bd287_1_7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0b21bd287_1_7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Từ vấn đề trên,</a:t>
            </a:r>
            <a:r>
              <a:rPr lang="en" sz="1150" dirty="0">
                <a:solidFill>
                  <a:schemeClr val="dk1"/>
                </a:solidFill>
                <a:highlight>
                  <a:srgbClr val="FFFFFF"/>
                </a:highlight>
              </a:rPr>
              <a:t>Hôm nay ta sẽ tìm hiểu về một thuật toán theo hướng </a:t>
            </a:r>
            <a:r>
              <a:rPr lang="en" sz="1150" b="1" dirty="0">
                <a:solidFill>
                  <a:schemeClr val="dk1"/>
                </a:solidFill>
                <a:highlight>
                  <a:srgbClr val="FFFFFF"/>
                </a:highlight>
              </a:rPr>
              <a:t>trích xuất đặc trưng</a:t>
            </a:r>
            <a:r>
              <a:rPr lang="en" sz="1150" dirty="0">
                <a:solidFill>
                  <a:schemeClr val="dk1"/>
                </a:solidFill>
                <a:highlight>
                  <a:srgbClr val="FFFFFF"/>
                </a:highlight>
              </a:rPr>
              <a:t> là Principal Component Analysis (PCA).</a:t>
            </a:r>
            <a:r>
              <a:rPr lang="en" sz="1200" dirty="0">
                <a:solidFill>
                  <a:schemeClr val="dk1"/>
                </a:solidFill>
              </a:rPr>
              <a:t> </a:t>
            </a:r>
            <a:endParaRPr sz="1200" dirty="0">
              <a:solidFill>
                <a:schemeClr val="dk1"/>
              </a:solidFill>
            </a:endParaRPr>
          </a:p>
          <a:p>
            <a:pPr marL="0" lvl="0" indent="0" algn="l" rtl="0">
              <a:spcBef>
                <a:spcPts val="0"/>
              </a:spcBef>
              <a:spcAft>
                <a:spcPts val="0"/>
              </a:spcAft>
              <a:buNone/>
            </a:pPr>
            <a:r>
              <a:rPr lang="en" dirty="0"/>
              <a:t>PCA XUẤT HIỆN NHƯ LÀ 1 GIẢI PHÁP TUYỆT VỜI. Nó không chỉ là </a:t>
            </a:r>
            <a:r>
              <a:rPr lang="en" dirty="0">
                <a:solidFill>
                  <a:schemeClr val="dk1"/>
                </a:solidFill>
              </a:rPr>
              <a:t> 1 phương pháp có thể giải quyết được vấn đề dữ liệu quá nhiều chiều, và hơn thế nữa mục tiêu của PCA hướng đến còn mang nhiều đặc tính tốt mà nó mang lại như:</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r>
              <a:rPr lang="en" dirty="0"/>
              <a:t>Do PCA </a:t>
            </a:r>
            <a:r>
              <a:rPr lang="en" sz="1400" dirty="0">
                <a:solidFill>
                  <a:schemeClr val="dk1"/>
                </a:solidFill>
                <a:latin typeface="Nunito SemiBold"/>
                <a:ea typeface="Nunito SemiBold"/>
                <a:cs typeface="Nunito SemiBold"/>
                <a:sym typeface="Nunito SemiBold"/>
              </a:rPr>
              <a:t>Có khả năng giảm chiều dữ liệu đi rất nhiều và bỏ đi những thành phần thừa(trích xuất và chọn những thành phần quan trọng: có khả năng biểu diễn dữ liệu tốt như không gian cũ, nên thay vì lưu hết thì chỉ cần lưu những thành phần này⇒ nén dữ liệu), từ đó tối ưu không gian lưu trữ và những mục đích khác </a:t>
            </a:r>
            <a:r>
              <a:rPr lang="en" sz="1400" b="1" dirty="0">
                <a:solidFill>
                  <a:schemeClr val="dk1"/>
                </a:solidFill>
                <a:latin typeface="Nunito"/>
                <a:ea typeface="Nunito"/>
                <a:cs typeface="Nunito"/>
                <a:sym typeface="Nunito"/>
              </a:rPr>
              <a:t>⇒ do đó nó có thể dùng để nén ảnh,audio, dữ liệu khác… 1 phần mà bọn mình hướng đến ngày hôm nay (nén dữ liệu)</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0cee0558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0cee0558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Chính vì những khả năng trên, PCA còn đặc biệt có thể dùng để nén dữ liệu !==&gt; là 1 phương pháp thuộc nhánh </a:t>
            </a:r>
            <a:r>
              <a:rPr lang="en" b="1"/>
              <a:t>nén có mất mát </a:t>
            </a:r>
            <a:endParaRPr b="1"/>
          </a:p>
          <a:p>
            <a:pPr marL="0" lvl="0" indent="0" algn="l" rtl="0">
              <a:spcBef>
                <a:spcPts val="0"/>
              </a:spcBef>
              <a:spcAft>
                <a:spcPts val="0"/>
              </a:spcAft>
              <a:buNone/>
            </a:pPr>
            <a:r>
              <a:rPr lang="en"/>
              <a:t>..</a:t>
            </a:r>
            <a:endParaRPr/>
          </a:p>
          <a:p>
            <a:pPr marL="0" lvl="0" indent="0" algn="l" rtl="0">
              <a:spcBef>
                <a:spcPts val="0"/>
              </a:spcBef>
              <a:spcAft>
                <a:spcPts val="0"/>
              </a:spcAft>
              <a:buNone/>
            </a:pPr>
            <a:r>
              <a:rPr lang="en"/>
              <a:t>Và tại sao PCA có thể có những khả năng trên, và đặc biệt là khả năng nén dữ liệu. Thì các bạn có thể hiểu rằng PCA : có nghĩa là phân tích thành phần chính (những thành phần này có khả năng bao quát, và thể hiện tốt dữ liệu). Nên khi nén thì chỉ cần lưu những thành phần này, khi giải nén vẫn đảm bảo thể hiện tốt dữ liệu (mặc dù có mất mát 1 tí). Nôm na là vậy, còn lý do thực sự bọn mình sẽ để dành để giải thích trong những slide sau! </a:t>
            </a:r>
            <a:endParaRPr/>
          </a:p>
          <a:p>
            <a:pPr marL="0" lvl="0" indent="0" algn="l" rtl="0">
              <a:spcBef>
                <a:spcPts val="0"/>
              </a:spcBef>
              <a:spcAft>
                <a:spcPts val="0"/>
              </a:spcAft>
              <a:buNone/>
            </a:pPr>
            <a:endParaRPr/>
          </a:p>
          <a:p>
            <a:pPr marL="0" lvl="0" indent="0" algn="l" rtl="0">
              <a:spcBef>
                <a:spcPts val="0"/>
              </a:spcBef>
              <a:spcAft>
                <a:spcPts val="0"/>
              </a:spcAft>
              <a:buNone/>
            </a:pPr>
            <a:r>
              <a:rPr lang="en"/>
              <a:t>Ý của Tuấn: Như mỗi lần thuyêt trình, chúng ta sẽ trả lời câu hỏi hết câu hỏi how(kỹ thuật) rồi mới đến ứng dụng, nhưng nay nhóm mình quyết định làm ngược lại, chúng ta thấy được ứng dụng của chúng rồi mới trả lời câu hỏi how vì bọn mình muốn các bạn đặt câu hỏi và đi ngược lại cách học trươc giờ của chúng ta, bởi vì não chúng ta chỉ thật sự hứng thú với 1 vấn đề nếu tính ứng dung của nó cao và thật sự hay, điều này kích thích trí tò mò giúp chúng ta tìm hiểu xem nó là gì và nó hoạt động như thế nào=&gt; Tăng khả năng ghi nhớ ở cả 2 phần ứng dụng và kỹ thuật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0cee0558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0cee0558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50">
                <a:solidFill>
                  <a:schemeClr val="dk1"/>
                </a:solidFill>
                <a:highlight>
                  <a:srgbClr val="FFFFFF"/>
                </a:highlight>
              </a:rPr>
              <a:t>Có thể thấy khi ta đặt chú lạc đà ở 1 không gian khác, thì có thể nhận định được đây chắc chắn là 1 chú lạc đà! ⇒ Điều này cũng minh họa cho việc PCA có thể giúp ta tìm ra </a:t>
            </a:r>
            <a:r>
              <a:rPr lang="en" sz="1400">
                <a:solidFill>
                  <a:schemeClr val="dk1"/>
                </a:solidFill>
              </a:rPr>
              <a:t>các liên kết tiềm ẩn của dữ liệu có thể được khám phá tốt hơn trong không gian cũ</a:t>
            </a:r>
            <a:endParaRPr sz="105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050">
                <a:solidFill>
                  <a:schemeClr val="dk1"/>
                </a:solidFill>
                <a:highlight>
                  <a:srgbClr val="FFFFFF"/>
                </a:highlight>
              </a:rPr>
              <a:t>Như vậy thông qua ví dụ này thì các bạn cũng có thể hình dung sơ qua công việc mà PCA làm : đó là tìm một không gian mới để biểu diễn dữ liệu (với số chiều nhỏ hơn không gian cũ),</a:t>
            </a:r>
            <a:r>
              <a:rPr lang="en">
                <a:solidFill>
                  <a:schemeClr val="dk1"/>
                </a:solidFill>
              </a:rPr>
              <a:t> nhưng lại có khả năng biểu diễn dữ liệu tốt tương đương hoặc hơn cả không gian cũ..</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0b21bd287_1_7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0b21bd287_1_7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Ý tưởng ban đầu được phát hiện bới tác giả Karl Pearson năm 1901 trong lúc ông đang nghiên cứu về di truyền. Sau này được ông Hotelling triển khai và mở rộng những thập niên 1930s.</a:t>
            </a:r>
            <a:endParaRPr/>
          </a:p>
          <a:p>
            <a:pPr marL="0" lvl="0" indent="0" algn="l" rtl="0">
              <a:lnSpc>
                <a:spcPct val="115000"/>
              </a:lnSpc>
              <a:spcBef>
                <a:spcPts val="1200"/>
              </a:spcBef>
              <a:spcAft>
                <a:spcPts val="0"/>
              </a:spcAft>
              <a:buClr>
                <a:schemeClr val="dk1"/>
              </a:buClr>
              <a:buSzPts val="1100"/>
              <a:buFont typeface="Arial"/>
              <a:buNone/>
            </a:pPr>
            <a:r>
              <a:rPr lang="en"/>
              <a:t> </a:t>
            </a:r>
            <a:endParaRPr/>
          </a:p>
          <a:p>
            <a:pPr marL="0" lvl="0" indent="0" algn="l" rtl="0">
              <a:lnSpc>
                <a:spcPct val="115000"/>
              </a:lnSpc>
              <a:spcBef>
                <a:spcPts val="1200"/>
              </a:spcBef>
              <a:spcAft>
                <a:spcPts val="0"/>
              </a:spcAft>
              <a:buClr>
                <a:schemeClr val="dk1"/>
              </a:buClr>
              <a:buSzPts val="1100"/>
              <a:buFont typeface="Arial"/>
              <a:buNone/>
            </a:pPr>
            <a:r>
              <a:rPr lang="en"/>
              <a:t>Ý tưởng đằng sau thuật toán PCA: nếu các biến số mà giữa chúng có liên quan đến nhau (multiple correlated variables) thì các các biến số này có thể giảm xuống thành 1(hoặc nhiều biến)( uncorrelated variables)  ècác biến này được gọi là components.</a:t>
            </a:r>
            <a:endParaRPr/>
          </a:p>
          <a:p>
            <a:pPr marL="0" lvl="0" indent="0" algn="l" rtl="0">
              <a:lnSpc>
                <a:spcPct val="115000"/>
              </a:lnSpc>
              <a:spcBef>
                <a:spcPts val="1200"/>
              </a:spcBef>
              <a:spcAft>
                <a:spcPts val="0"/>
              </a:spcAft>
              <a:buClr>
                <a:schemeClr val="dk1"/>
              </a:buClr>
              <a:buSzPts val="1100"/>
              <a:buFont typeface="Arial"/>
              <a:buNone/>
            </a:pPr>
            <a:r>
              <a:rPr lang="en"/>
              <a:t> </a:t>
            </a:r>
            <a:endParaRPr/>
          </a:p>
          <a:p>
            <a:pPr marL="0" lvl="0" indent="0" algn="l" rtl="0">
              <a:lnSpc>
                <a:spcPct val="115000"/>
              </a:lnSpc>
              <a:spcBef>
                <a:spcPts val="1200"/>
              </a:spcBef>
              <a:spcAft>
                <a:spcPts val="0"/>
              </a:spcAft>
              <a:buClr>
                <a:schemeClr val="dk1"/>
              </a:buClr>
              <a:buSzPts val="1100"/>
              <a:buFont typeface="Arial"/>
              <a:buNone/>
            </a:pPr>
            <a:r>
              <a:rPr lang="en"/>
              <a:t>Đây chính là ý tưởng tiền đề để có được PCA như ngày nay!</a:t>
            </a:r>
            <a:endParaRPr/>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0b21bd287_1_8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0b21bd287_1_8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300">
                <a:solidFill>
                  <a:srgbClr val="595959"/>
                </a:solidFill>
                <a:latin typeface="Nunito"/>
                <a:ea typeface="Nunito"/>
                <a:cs typeface="Nunito"/>
                <a:sym typeface="Nunito"/>
              </a:rPr>
              <a:t>Latent factor: (Biến bề dưới (latent factor~  có thể hiểu là chiếu số tìm ẩn)). </a:t>
            </a:r>
            <a:r>
              <a:rPr lang="en" sz="1300">
                <a:solidFill>
                  <a:srgbClr val="1A1A1A"/>
                </a:solidFill>
                <a:latin typeface="Nunito"/>
                <a:ea typeface="Nunito"/>
                <a:cs typeface="Nunito"/>
                <a:sym typeface="Nunito"/>
              </a:rPr>
              <a:t>Nó có khả năng bao quát và thể hiện tốt thông tin của các biến liên quan.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0b21bd287_1_9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e0b21bd287_1_9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Trước khi định nghĩa 1 cách rõ ràng PCA thì nhóm muốn đưa đến các bạn 1 số cơ sở toán học , để có thể hiểu rõ hơn về PCA algorithm!</a:t>
            </a:r>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0b21bd287_1_9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0b21bd287_1_9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chemeClr val="dk1"/>
                </a:solidFill>
                <a:highlight>
                  <a:srgbClr val="FFFFFF"/>
                </a:highlight>
                <a:latin typeface="Nunito"/>
                <a:ea typeface="Nunito"/>
                <a:cs typeface="Nunito"/>
                <a:sym typeface="Nunito"/>
              </a:rPr>
              <a:t> phương sai càng nhỏ thì các điểm dữ liệu càng gần với kỳ vọng, tức các điểm dữ liệu càng giống nhau. Phương sai càng lớn thì ta nói dữ liệu càng có tính phân tán.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0b21bd287_1_9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0b21bd287_1_9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 Nếu 2 biến có xu hướng thay đổi cùng nhau (nghĩa là, khi một biến có giá trị cao hơn giá trị kỳ vọng thì biến kia có xu hướng cũng cao hơn giá trị kỳ vọng), thì hiệp phương sai giữa hai biến này có giá trị dương. Mặt khác, nếu một biến nằm trên giá trị kỳ vọng còn biến kia có xu hướng nằm dưới giá trị kỳ vọng, thì hiệp phương sai của hai biến này có giá trị âm. Nếu hai biến này độc lập với nhau thì giá trị bằng 0</a:t>
            </a:r>
            <a:endParaRPr sz="10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0cee0558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0cee0558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Cho N điểm dữ liệu được biểu diễn bởi các vector cột x1,x2…xN, khi đó, vector kỳ vọng và ma trận hiệp phương sai của toàn bộ dữ liệu được định nghĩa như sau :</a:t>
            </a:r>
            <a:endParaRPr sz="1050">
              <a:solidFill>
                <a:schemeClr val="dk1"/>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a:t>
            </a:r>
            <a:endParaRPr sz="1050">
              <a:solidFill>
                <a:schemeClr val="dk1"/>
              </a:solidFill>
              <a:highlight>
                <a:schemeClr val="lt1"/>
              </a:highlight>
            </a:endParaRPr>
          </a:p>
          <a:p>
            <a:pPr marL="0" lvl="0" indent="0" algn="l" rtl="0">
              <a:lnSpc>
                <a:spcPct val="115000"/>
              </a:lnSpc>
              <a:spcBef>
                <a:spcPts val="0"/>
              </a:spcBef>
              <a:spcAft>
                <a:spcPts val="0"/>
              </a:spcAft>
              <a:buClr>
                <a:srgbClr val="1A9988"/>
              </a:buClr>
              <a:buSzPts val="1100"/>
              <a:buFont typeface="Arial"/>
              <a:buNone/>
            </a:pPr>
            <a:r>
              <a:rPr lang="en" sz="1050">
                <a:solidFill>
                  <a:schemeClr val="dk1"/>
                </a:solidFill>
                <a:highlight>
                  <a:schemeClr val="lt1"/>
                </a:highlight>
              </a:rPr>
              <a:t>Sở dĩ ma trận hiệp phương sai bọn mình đề cập rất chi tiết là có lý do! Các bạn nên nhớ kỹ các tính chất này để có thể hiểu PCA algorithm!</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0b21bd287_1_10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0b21bd287_1_10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chemeClr val="dk1"/>
                </a:solidFill>
                <a:highlight>
                  <a:srgbClr val="FFFFFF"/>
                </a:highlight>
              </a:rPr>
              <a:t>Cho một ma trận vuông  A thuộc Rnxn</a:t>
            </a:r>
            <a:r>
              <a:rPr lang="en">
                <a:solidFill>
                  <a:schemeClr val="dk1"/>
                </a:solidFill>
                <a:highlight>
                  <a:srgbClr val="FFFFFF"/>
                </a:highlight>
              </a:rPr>
              <a:t> </a:t>
            </a:r>
            <a:r>
              <a:rPr lang="en" sz="1050">
                <a:solidFill>
                  <a:schemeClr val="dk1"/>
                </a:solidFill>
                <a:highlight>
                  <a:srgbClr val="FFFFFF"/>
                </a:highlight>
              </a:rPr>
              <a:t>, nếu số vô hướng lamda và vector x khác 0 thuộc Rn thoả mãn công thức trên!</a:t>
            </a:r>
            <a:endParaRPr sz="1050">
              <a:solidFill>
                <a:schemeClr val="dk1"/>
              </a:solidFill>
              <a:highlight>
                <a:srgbClr val="FFFFFF"/>
              </a:highlight>
            </a:endParaRPr>
          </a:p>
          <a:p>
            <a:pPr marL="0" lvl="0" indent="0" algn="l" rtl="0">
              <a:lnSpc>
                <a:spcPct val="115000"/>
              </a:lnSpc>
              <a:spcBef>
                <a:spcPts val="1500"/>
              </a:spcBef>
              <a:spcAft>
                <a:spcPts val="0"/>
              </a:spcAft>
              <a:buNone/>
            </a:pPr>
            <a:r>
              <a:rPr lang="en" sz="1050">
                <a:solidFill>
                  <a:schemeClr val="dk1"/>
                </a:solidFill>
                <a:highlight>
                  <a:srgbClr val="FFFFFF"/>
                </a:highlight>
              </a:rPr>
              <a:t>Thì lamda được gọi là 1 trị riêng của A và x được gọi là vector riêng tương ứng với trị riêng đó</a:t>
            </a:r>
            <a:endParaRPr sz="1050">
              <a:solidFill>
                <a:schemeClr val="dk1"/>
              </a:solidFill>
              <a:highlight>
                <a:srgbClr val="FFFFFF"/>
              </a:highlight>
            </a:endParaRPr>
          </a:p>
          <a:p>
            <a:pPr marL="0" lvl="0" indent="0" algn="l" rtl="0">
              <a:lnSpc>
                <a:spcPct val="115000"/>
              </a:lnSpc>
              <a:spcBef>
                <a:spcPts val="150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15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0b21bd287_1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0b21bd287_1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0b21bd287_1_1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0b21bd287_1_1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700">
                <a:solidFill>
                  <a:schemeClr val="dk1"/>
                </a:solidFill>
              </a:rPr>
              <a:t>     </a:t>
            </a:r>
            <a:r>
              <a:rPr lang="en">
                <a:solidFill>
                  <a:schemeClr val="dk1"/>
                </a:solidFill>
              </a:rPr>
              <a:t>Vậy điều mà PCA thực sự làm là gì ?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a:t>
            </a:r>
            <a:endParaRPr>
              <a:solidFill>
                <a:schemeClr val="dk1"/>
              </a:solidFill>
            </a:endParaRPr>
          </a:p>
          <a:p>
            <a:pPr marL="0" lvl="0" indent="0" algn="l" rtl="0">
              <a:lnSpc>
                <a:spcPct val="115000"/>
              </a:lnSpc>
              <a:spcBef>
                <a:spcPts val="1200"/>
              </a:spcBef>
              <a:spcAft>
                <a:spcPts val="0"/>
              </a:spcAft>
              <a:buNone/>
            </a:pPr>
            <a:r>
              <a:rPr lang="en" sz="1400">
                <a:solidFill>
                  <a:schemeClr val="dk1"/>
                </a:solidFill>
                <a:latin typeface="Lato"/>
                <a:ea typeface="Lato"/>
                <a:cs typeface="Lato"/>
                <a:sym typeface="Lato"/>
              </a:rPr>
              <a:t>cụ thể hơn là  Nó cố gắng đi tìm tập k vector u1,u2…uk để chiếu dữ liệu lên đó.</a:t>
            </a:r>
            <a:endParaRPr sz="1400">
              <a:solidFill>
                <a:schemeClr val="dk1"/>
              </a:solidFill>
              <a:latin typeface="Lato"/>
              <a:ea typeface="Lato"/>
              <a:cs typeface="Lato"/>
              <a:sym typeface="Lato"/>
            </a:endParaRPr>
          </a:p>
          <a:p>
            <a:pPr marL="0" lvl="0" indent="0" algn="l" rtl="0">
              <a:lnSpc>
                <a:spcPct val="115000"/>
              </a:lnSpc>
              <a:spcBef>
                <a:spcPts val="1200"/>
              </a:spcBef>
              <a:spcAft>
                <a:spcPts val="0"/>
              </a:spcAft>
              <a:buNone/>
            </a:pPr>
            <a:r>
              <a:rPr lang="en">
                <a:solidFill>
                  <a:schemeClr val="dk1"/>
                </a:solidFill>
              </a:rPr>
              <a:t>(Để mà giải thích về lỗi chiếu thì nó hơi trừu tượng khi nghe, nhưng các bạn cứ nghĩ nó như là độ lệch của dữ liệu khi chiếu lên không gian mới so với không gian cũ, tức là dữ liệu khi chiếu lên không gian mới thì nó giữ được bao nhiêu lượng thông tin của dữ liệu khi ở trong không gian cũ), hay nếu nó xét trong không gian thì nó chính là Tổng bình phương khoảng cách giữa điểm gốc và điểm chiếu(Trong hệ không gian cũ), tí nữa bọn mình sẽ có hình minh họa về lỗi chiếu. Lỗi chiếu càng nhỏ thì chứng tỏ PCA đã thực hiện tốt mục tiêu của nó)</a:t>
            </a:r>
            <a:endParaRPr>
              <a:solidFill>
                <a:schemeClr val="dk1"/>
              </a:solidFill>
            </a:endParaRPr>
          </a:p>
          <a:p>
            <a:pPr marL="0" lvl="0" indent="0" algn="l" rtl="0">
              <a:lnSpc>
                <a:spcPct val="115000"/>
              </a:lnSpc>
              <a:spcBef>
                <a:spcPts val="1200"/>
              </a:spcBef>
              <a:spcAft>
                <a:spcPts val="0"/>
              </a:spcAft>
              <a:buNone/>
            </a:pP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Các bạn cũng có thể sẽ thắc mắc về tại sao bọn mình lại nhắc đến độ biến thiên dữ liệu trên không gian mới là lớn nhất có thể? Đây cũng là 1 cách tiếp cận khác khi nhóm chúng mình cố gắng giải thích điều mà PCA làm, và tại sao nó lại làm như vậy.</a:t>
            </a:r>
            <a:endParaRPr>
              <a:solidFill>
                <a:schemeClr val="dk1"/>
              </a:solidFill>
            </a:endParaRPr>
          </a:p>
          <a:p>
            <a:pPr marL="0" lvl="0" indent="0" algn="l" rtl="0">
              <a:lnSpc>
                <a:spcPct val="115000"/>
              </a:lnSpc>
              <a:spcBef>
                <a:spcPts val="1200"/>
              </a:spcBef>
              <a:spcAft>
                <a:spcPts val="0"/>
              </a:spcAft>
              <a:buNone/>
            </a:pPr>
            <a:r>
              <a:rPr lang="en">
                <a:solidFill>
                  <a:schemeClr val="dk1"/>
                </a:solidFill>
              </a:rPr>
              <a:t> </a:t>
            </a:r>
            <a:endParaRPr>
              <a:solidFill>
                <a:schemeClr val="dk1"/>
              </a:solidFill>
            </a:endParaRPr>
          </a:p>
          <a:p>
            <a:pPr marL="457200" lvl="0" indent="0" algn="l" rtl="0">
              <a:lnSpc>
                <a:spcPct val="115000"/>
              </a:lnSpc>
              <a:spcBef>
                <a:spcPts val="1200"/>
              </a:spcBef>
              <a:spcAft>
                <a:spcPts val="0"/>
              </a:spcAft>
              <a:buNone/>
            </a:pPr>
            <a:r>
              <a:rPr lang="en" sz="1050">
                <a:solidFill>
                  <a:schemeClr val="dk1"/>
                </a:solidFill>
                <a:highlight>
                  <a:srgbClr val="FFFFFF"/>
                </a:highlight>
              </a:rPr>
              <a:t>PCA về cơ bản là một kỹ thuật giảm kích thước đơn giản, biến đổi các cột của bộ dữ liệu thành một tập các đặc trưng mới. Nó thực hiện điều này bằng cách tìm một tập hợp các hướng mới  , tức là hướng đó ta tìm được maximum của variance.</a:t>
            </a:r>
            <a:endParaRPr sz="1050">
              <a:solidFill>
                <a:schemeClr val="dk1"/>
              </a:solidFill>
              <a:highlight>
                <a:srgbClr val="FFFFFF"/>
              </a:highlight>
            </a:endParaRPr>
          </a:p>
          <a:p>
            <a:pPr marL="457200" lvl="0" indent="0" algn="l" rtl="0">
              <a:lnSpc>
                <a:spcPct val="115000"/>
              </a:lnSpc>
              <a:spcBef>
                <a:spcPts val="1500"/>
              </a:spcBef>
              <a:spcAft>
                <a:spcPts val="0"/>
              </a:spcAft>
              <a:buNone/>
            </a:pPr>
            <a:r>
              <a:rPr lang="en" sz="1050">
                <a:solidFill>
                  <a:schemeClr val="dk1"/>
                </a:solidFill>
                <a:highlight>
                  <a:srgbClr val="FFFFFF"/>
                </a:highlight>
              </a:rPr>
              <a:t>Để hiểu rõ chúng ta cùng xem lại định nghĩa variance:</a:t>
            </a:r>
            <a:endParaRPr sz="1050">
              <a:solidFill>
                <a:schemeClr val="dk1"/>
              </a:solidFill>
              <a:highlight>
                <a:srgbClr val="FFFFFF"/>
              </a:highlight>
            </a:endParaRPr>
          </a:p>
          <a:p>
            <a:pPr marL="749300" lvl="0" indent="0" algn="l" rtl="0">
              <a:lnSpc>
                <a:spcPct val="115000"/>
              </a:lnSpc>
              <a:spcBef>
                <a:spcPts val="1500"/>
              </a:spcBef>
              <a:spcAft>
                <a:spcPts val="0"/>
              </a:spcAft>
              <a:buNone/>
            </a:pPr>
            <a:r>
              <a:rPr lang="en" sz="1000">
                <a:solidFill>
                  <a:schemeClr val="dk1"/>
                </a:solidFill>
                <a:highlight>
                  <a:srgbClr val="FFFFFF"/>
                </a:highlight>
              </a:rPr>
              <a:t>§</a:t>
            </a:r>
            <a:r>
              <a:rPr lang="en" sz="700">
                <a:solidFill>
                  <a:schemeClr val="dk1"/>
                </a:solidFill>
                <a:highlight>
                  <a:srgbClr val="FFFFFF"/>
                </a:highlight>
                <a:latin typeface="Times New Roman"/>
                <a:ea typeface="Times New Roman"/>
                <a:cs typeface="Times New Roman"/>
                <a:sym typeface="Times New Roman"/>
              </a:rPr>
              <a:t>  </a:t>
            </a:r>
            <a:r>
              <a:rPr lang="en" sz="1050">
                <a:solidFill>
                  <a:schemeClr val="dk1"/>
                </a:solidFill>
                <a:highlight>
                  <a:srgbClr val="FFFFFF"/>
                </a:highlight>
              </a:rPr>
              <a:t>Là trung bình cộng của bình phương khoảng cách từ mỗi điểm tới kỳ vọng, phương sai càng nhỏ thì các điểm dữ liệu càng gần với kỳ vọng, tức các điểm dữ liệu càng giống nhau. Phương sai càng lớn thì ta nói dữ liệu càng có tính phân tán.</a:t>
            </a:r>
            <a:endParaRPr sz="1050">
              <a:solidFill>
                <a:schemeClr val="dk1"/>
              </a:solidFill>
              <a:highlight>
                <a:srgbClr val="FFFFFF"/>
              </a:highlight>
            </a:endParaRPr>
          </a:p>
          <a:p>
            <a:pPr marL="457200" lvl="0" indent="0" algn="l" rtl="0">
              <a:lnSpc>
                <a:spcPct val="115000"/>
              </a:lnSpc>
              <a:spcBef>
                <a:spcPts val="0"/>
              </a:spcBef>
              <a:spcAft>
                <a:spcPts val="0"/>
              </a:spcAft>
              <a:buNone/>
            </a:pPr>
            <a:r>
              <a:rPr lang="en" sz="1050">
                <a:solidFill>
                  <a:schemeClr val="dk1"/>
                </a:solidFill>
                <a:highlight>
                  <a:srgbClr val="FFFFFF"/>
                </a:highlight>
              </a:rPr>
              <a:t> </a:t>
            </a:r>
            <a:endParaRPr sz="1050">
              <a:solidFill>
                <a:schemeClr val="dk1"/>
              </a:solidFill>
              <a:highlight>
                <a:srgbClr val="FFFFFF"/>
              </a:highlight>
            </a:endParaRPr>
          </a:p>
          <a:p>
            <a:pPr marL="0" lvl="0" indent="0" algn="l" rtl="0">
              <a:lnSpc>
                <a:spcPct val="115000"/>
              </a:lnSpc>
              <a:spcBef>
                <a:spcPts val="1500"/>
              </a:spcBef>
              <a:spcAft>
                <a:spcPts val="0"/>
              </a:spcAft>
              <a:buNone/>
            </a:pPr>
            <a:r>
              <a:rPr lang="en" sz="1050">
                <a:solidFill>
                  <a:schemeClr val="dk1"/>
                </a:solidFill>
                <a:highlight>
                  <a:srgbClr val="FFFFFF"/>
                </a:highlight>
              </a:rPr>
              <a:t>Tại sao lại là maximum của variance?</a:t>
            </a:r>
            <a:endParaRPr sz="1050">
              <a:solidFill>
                <a:schemeClr val="dk1"/>
              </a:solidFill>
              <a:highlight>
                <a:srgbClr val="FFFFFF"/>
              </a:highlight>
            </a:endParaRPr>
          </a:p>
          <a:p>
            <a:pPr marL="457200" lvl="0" indent="0" algn="l" rtl="0">
              <a:lnSpc>
                <a:spcPct val="115000"/>
              </a:lnSpc>
              <a:spcBef>
                <a:spcPts val="1500"/>
              </a:spcBef>
              <a:spcAft>
                <a:spcPts val="0"/>
              </a:spcAft>
              <a:buNone/>
            </a:pPr>
            <a:r>
              <a:rPr lang="en" sz="1050">
                <a:solidFill>
                  <a:schemeClr val="dk1"/>
                </a:solidFill>
                <a:highlight>
                  <a:srgbClr val="FFFFFF"/>
                </a:highlight>
              </a:rPr>
              <a:t>Như ta có thể thấy, variance thể hiện độ phân tán của dữ liệu, khi variance lớn thì độ phân tán lớn và ngược lại. Mà thuật toán là muốn lấy tối đa các thông tin, nên nó sẽ lấy theo hướng variance lớn, dữ liệu sẽ có độ biến thiên cao, mang lại nhiều thông tin. Nhưng nếu phương sai nhỏ thì các điểm càng gần điểm kỳ vọng ,tức là  các điểm gần giống nhau, do đó sẽ không mang nhiều thông tin.</a:t>
            </a:r>
            <a:endParaRPr sz="1050">
              <a:solidFill>
                <a:schemeClr val="dk1"/>
              </a:solidFill>
              <a:highlight>
                <a:srgbClr val="FFFFFF"/>
              </a:highlight>
            </a:endParaRPr>
          </a:p>
          <a:p>
            <a:pPr marL="457200" lvl="0" indent="0" algn="l" rtl="0">
              <a:lnSpc>
                <a:spcPct val="115000"/>
              </a:lnSpc>
              <a:spcBef>
                <a:spcPts val="1500"/>
              </a:spcBef>
              <a:spcAft>
                <a:spcPts val="0"/>
              </a:spcAft>
              <a:buNone/>
            </a:pPr>
            <a:r>
              <a:rPr lang="en" sz="1050">
                <a:solidFill>
                  <a:schemeClr val="dk1"/>
                </a:solidFill>
                <a:highlight>
                  <a:srgbClr val="FFFFFF"/>
                </a:highlight>
              </a:rPr>
              <a:t> </a:t>
            </a:r>
            <a:endParaRPr sz="1050">
              <a:solidFill>
                <a:schemeClr val="dk1"/>
              </a:solidFill>
              <a:highlight>
                <a:srgbClr val="FFFFFF"/>
              </a:highlight>
            </a:endParaRPr>
          </a:p>
          <a:p>
            <a:pPr marL="457200" lvl="0" indent="0" algn="l" rtl="0">
              <a:lnSpc>
                <a:spcPct val="115000"/>
              </a:lnSpc>
              <a:spcBef>
                <a:spcPts val="1500"/>
              </a:spcBef>
              <a:spcAft>
                <a:spcPts val="0"/>
              </a:spcAft>
              <a:buNone/>
            </a:pPr>
            <a:r>
              <a:rPr lang="en" sz="1050">
                <a:solidFill>
                  <a:schemeClr val="dk1"/>
                </a:solidFill>
                <a:highlight>
                  <a:srgbClr val="FFFFFF"/>
                </a:highlight>
              </a:rPr>
              <a:t> </a:t>
            </a:r>
            <a:endParaRPr sz="1050">
              <a:solidFill>
                <a:schemeClr val="dk1"/>
              </a:solidFill>
              <a:highlight>
                <a:srgbClr val="FFFFFF"/>
              </a:highlight>
            </a:endParaRPr>
          </a:p>
          <a:p>
            <a:pPr marL="457200" lvl="0" indent="0" algn="l" rtl="0">
              <a:lnSpc>
                <a:spcPct val="115000"/>
              </a:lnSpc>
              <a:spcBef>
                <a:spcPts val="1500"/>
              </a:spcBef>
              <a:spcAft>
                <a:spcPts val="0"/>
              </a:spcAft>
              <a:buNone/>
            </a:pPr>
            <a:r>
              <a:rPr lang="en" sz="1050">
                <a:solidFill>
                  <a:schemeClr val="dk1"/>
                </a:solidFill>
                <a:highlight>
                  <a:srgbClr val="FFFFFF"/>
                </a:highlight>
              </a:rPr>
              <a:t> </a:t>
            </a:r>
            <a:endParaRPr sz="1050">
              <a:solidFill>
                <a:schemeClr val="dk1"/>
              </a:solidFill>
              <a:highlight>
                <a:srgbClr val="FFFFFF"/>
              </a:highlight>
            </a:endParaRPr>
          </a:p>
          <a:p>
            <a:pPr marL="0" lvl="0" indent="0" algn="l" rtl="0">
              <a:lnSpc>
                <a:spcPct val="115000"/>
              </a:lnSpc>
              <a:spcBef>
                <a:spcPts val="1500"/>
              </a:spcBef>
              <a:spcAft>
                <a:spcPts val="0"/>
              </a:spcAft>
              <a:buNone/>
            </a:pPr>
            <a:r>
              <a:rPr lang="en" sz="1050">
                <a:solidFill>
                  <a:schemeClr val="dk1"/>
                </a:solidFill>
                <a:highlight>
                  <a:srgbClr val="FFFFFF"/>
                </a:highlight>
              </a:rPr>
              <a:t> </a:t>
            </a:r>
            <a:endParaRPr sz="1050">
              <a:solidFill>
                <a:schemeClr val="dk1"/>
              </a:solidFill>
              <a:highlight>
                <a:srgbClr val="FFFFFF"/>
              </a:highlight>
            </a:endParaRPr>
          </a:p>
          <a:p>
            <a:pPr marL="0" lvl="0" indent="0" algn="l" rtl="0">
              <a:lnSpc>
                <a:spcPct val="115000"/>
              </a:lnSpc>
              <a:spcBef>
                <a:spcPts val="1500"/>
              </a:spcBef>
              <a:spcAft>
                <a:spcPts val="0"/>
              </a:spcAft>
              <a:buNone/>
            </a:pPr>
            <a:r>
              <a:rPr lang="en" sz="1050">
                <a:solidFill>
                  <a:schemeClr val="dk1"/>
                </a:solidFill>
                <a:highlight>
                  <a:srgbClr val="FFFFFF"/>
                </a:highlight>
              </a:rPr>
              <a:t>Như đã biết PCA cố gắng tìm ra chiều không gian mới và</a:t>
            </a:r>
            <a:endParaRPr sz="1050">
              <a:solidFill>
                <a:schemeClr val="dk1"/>
              </a:solidFill>
              <a:highlight>
                <a:srgbClr val="FFFFFF"/>
              </a:highlight>
            </a:endParaRPr>
          </a:p>
          <a:p>
            <a:pPr marL="0" lvl="0" indent="0" algn="l" rtl="0">
              <a:lnSpc>
                <a:spcPct val="115000"/>
              </a:lnSpc>
              <a:spcBef>
                <a:spcPts val="1500"/>
              </a:spcBef>
              <a:spcAft>
                <a:spcPts val="0"/>
              </a:spcAft>
              <a:buNone/>
            </a:pPr>
            <a:r>
              <a:rPr lang="en" sz="1050">
                <a:solidFill>
                  <a:schemeClr val="dk1"/>
                </a:solidFill>
                <a:highlight>
                  <a:srgbClr val="FFFFFF"/>
                </a:highlight>
              </a:rPr>
              <a:t>Trục tọa độ hệ thống mới này được gọi là Principal Components (PCs). Các phép chiếu của dữ liệu gốc trên bộ trục tọa độ (PC) mới đóng vai trò là bộ dữ liệu được chuyển đổi mới.</a:t>
            </a:r>
            <a:endParaRPr sz="1050">
              <a:solidFill>
                <a:schemeClr val="dk1"/>
              </a:solidFill>
              <a:highlight>
                <a:srgbClr val="FFFFFF"/>
              </a:highlight>
            </a:endParaRPr>
          </a:p>
          <a:p>
            <a:pPr marL="0" lvl="0" indent="0" algn="l" rtl="0">
              <a:lnSpc>
                <a:spcPct val="115000"/>
              </a:lnSpc>
              <a:spcBef>
                <a:spcPts val="1500"/>
              </a:spcBef>
              <a:spcAft>
                <a:spcPts val="0"/>
              </a:spcAft>
              <a:buNone/>
            </a:pPr>
            <a:r>
              <a:rPr lang="en" sz="1050">
                <a:solidFill>
                  <a:schemeClr val="dk1"/>
                </a:solidFill>
                <a:highlight>
                  <a:srgbClr val="FFFFFF"/>
                </a:highlight>
              </a:rPr>
              <a:t>Nhưng tại sao lại tính toán những PCs này?</a:t>
            </a:r>
            <a:endParaRPr sz="1050">
              <a:solidFill>
                <a:schemeClr val="dk1"/>
              </a:solidFill>
              <a:highlight>
                <a:srgbClr val="FFFFFF"/>
              </a:highlight>
            </a:endParaRPr>
          </a:p>
          <a:p>
            <a:pPr marL="0" lvl="0" indent="0" algn="l" rtl="0">
              <a:lnSpc>
                <a:spcPct val="115000"/>
              </a:lnSpc>
              <a:spcBef>
                <a:spcPts val="1500"/>
              </a:spcBef>
              <a:spcAft>
                <a:spcPts val="0"/>
              </a:spcAft>
              <a:buNone/>
            </a:pPr>
            <a:r>
              <a:rPr lang="en" sz="1050">
                <a:solidFill>
                  <a:schemeClr val="dk1"/>
                </a:solidFill>
                <a:highlight>
                  <a:srgbClr val="FFFFFF"/>
                </a:highlight>
              </a:rPr>
              <a:t>Vì thông tin chứa trong một cột dữ liệu tỉ lệ thuận với lượng phương sai của nó. Tương tự, các PCs có lượng phương sai lớn sẽ mang lại nhiều thông tin và từ đó ta có thể chọn các PCs chứa nhiều thông tin nhất.</a:t>
            </a:r>
            <a:endParaRPr sz="1050">
              <a:solidFill>
                <a:schemeClr val="dk1"/>
              </a:solidFill>
              <a:highlight>
                <a:srgbClr val="FFFFFF"/>
              </a:highlight>
            </a:endParaRPr>
          </a:p>
          <a:p>
            <a:pPr marL="457200" lvl="0" indent="0" algn="l" rtl="0">
              <a:lnSpc>
                <a:spcPct val="115000"/>
              </a:lnSpc>
              <a:spcBef>
                <a:spcPts val="1500"/>
              </a:spcBef>
              <a:spcAft>
                <a:spcPts val="0"/>
              </a:spcAft>
              <a:buNone/>
            </a:pPr>
            <a:r>
              <a:rPr lang="en" sz="1050">
                <a:solidFill>
                  <a:schemeClr val="dk1"/>
                </a:solidFill>
                <a:highlight>
                  <a:srgbClr val="FFFFFF"/>
                </a:highlight>
              </a:rPr>
              <a:t> </a:t>
            </a:r>
            <a:endParaRPr sz="1050">
              <a:solidFill>
                <a:schemeClr val="dk1"/>
              </a:solidFill>
              <a:highlight>
                <a:srgbClr val="FFFFFF"/>
              </a:highlight>
            </a:endParaRPr>
          </a:p>
          <a:p>
            <a:pPr marL="0" lvl="0" indent="0" algn="l" rtl="0">
              <a:lnSpc>
                <a:spcPct val="115000"/>
              </a:lnSpc>
              <a:spcBef>
                <a:spcPts val="1500"/>
              </a:spcBef>
              <a:spcAft>
                <a:spcPts val="0"/>
              </a:spcAft>
              <a:buNone/>
            </a:pPr>
            <a:r>
              <a:rPr lang="en">
                <a:solidFill>
                  <a:schemeClr val="dk1"/>
                </a:solidFill>
              </a:rPr>
              <a:t>Nhưng để dễ dàng giải thích và trực quan hóa hơn , thì bọn mình sẽ hướng đến minimize lỗi chiếu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(Tóm gọn: Điều PCA LÀM ĐÓ CHÍNH LÀ TÌM 1 ĐƯỜNG THẲNG, 1 MẶT PHẰNG, HAY BẤT CỨ GÌ ĐỂ CÓ THỂ CHIẾU DỮ LIỆU LÊN ĐÓ. SAO cho lỗi chiếu đạt được giá trị nhỏ nhất)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4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0b21bd287_1_1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0b21bd287_1_1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TH1: giả sử dữ liệu ban đầu có 2 chiều (e1,e2). Có thể thấy 2 chiều này có mối tương quan khá cao è chứng tỏ cả 2 đều là những thành phần quan trọng. Nên chúng ta có thể áp dụng ý tưởng chính của PCA để tìm ra Biến bề dưới (latent factor) u1. Như các bạn có thể thấy , khoảng cách từ điểm dữ liệu gốc và điểm dữ liệu chiếu dự kiến trên vector u1 là khá nhỏ và tổng bình phương khoảng cách này cũng được gọi là lỗi chiếu(như đã đề cập ở phía trên). Điều này cũng minh họa cho việc PCA tìm ra không gian có chiều thấp hơn để chiếu dữ liệu, cụ thể ở đây là 1 đường thẳng sao cho (Tổng phân đoạn các đoạn màu cam là nhỏ nhất) ~lỗi chiếu đạt nhỏ nhất. Hơn nữa các dữ liệu được chiếu trên đường màu đỏ lưu trữ thông tin và sự phân bố các điểm gốc ban đầu là rất tốt. Có thể thấy biến u1 này có khả năng bao quát và biểu diễn được thông tin các biến liên quan (e1,e2). Như vậy thay vì lưu (e1,e2) thì chỉ cần lưu u1 . ta tiết kiệm được khoảng 50%. Mà vẫn biểu diễn dữ liệu tốt tương đương không gian cũ.</a:t>
            </a:r>
            <a:endParaRPr/>
          </a:p>
          <a:p>
            <a:pPr marL="0" lvl="0" indent="0" algn="l" rtl="0">
              <a:spcBef>
                <a:spcPts val="12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0b21bd287_1_12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0b21bd287_1_12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Vậy điều gì sẽ xảy ra nếu PCA đi theo 1 hướng tồi tệ hơn ? đường màu tím, Nếu chiếu dữ liệu lên đường màu tím, thì có thể thấy rằng các đường màu cam (hay lỗi chiếu) khá lớn(Trong khi đó PCA LÀM LÀ MINIMIZE LỖI CHIẾU), do vậy phải dịch chuyển các điểm dữ liệu gốc ban đầu 1 đoạn là khá lớn để chiếu lên không gian này è lỗi chiếu sẽ lớn. Đó là lý do tại sao PCA lại chọn đường màu đỏ hơn thay vì chọn đường màu tím. Hơn nữa khi chiếu các điểm dữ liệu lên đường màu tím thì khả năng bao quát thông tin của đường này là khá kém. Nhìn bằng mắt thường có thể thấy nó khác xa với phân bố dữ liệu gốc.</a:t>
            </a:r>
            <a:endParaRPr/>
          </a:p>
          <a:p>
            <a:pPr marL="0" lvl="0" indent="0" algn="l" rtl="0">
              <a:spcBef>
                <a:spcPts val="12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0cee05589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0cee0558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Tương tự như những ví dụ trên, trong không gian 3 chiều. PCA cố gắng tìm tập vector (e1,e1) để chiếu dữ liệu lên sao cho lỗi chiếu đạt nhỏ nhất. Các bạn nhìn có thể thấy sự phân bố dữ liệu trên mặt phẳng 2D mới là khá rõ ràng và thể hiện được thông tin không kém gì không gian 3D cũ</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Tóm lại điều mà PCA làm đó là </a:t>
            </a:r>
            <a:r>
              <a:rPr lang="en">
                <a:solidFill>
                  <a:srgbClr val="1A9988"/>
                </a:solidFill>
              </a:rPr>
              <a:t>Điều PCA LÀM ĐÓ CHÍNH LÀ TÌM 1 ĐƯỜNG THẲNG, 1 MẶT PHẰNG, HAY BẤT CỨ GÌ ĐỂ CÓ THỂ CHIẾU DỮ LIỆU LÊN ĐÓ. SAO cho lỗi chiếu đạt được giá trị nhỏ nhất!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0b21bd287_1_12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e0b21bd287_1_12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Nhắc đến đây thì có thể có 1 vài bạn liên tưởng đến Linear Regression. Nhưng thực chất PCA và Linear Regression là hoàn toàn khác nhau, mặc dù giữa chúng có khá nhiều điểm tương đồng:</a:t>
            </a:r>
            <a:endParaRPr/>
          </a:p>
          <a:p>
            <a:pPr marL="0" lvl="0" indent="0" algn="l" rtl="0">
              <a:lnSpc>
                <a:spcPct val="115000"/>
              </a:lnSpc>
              <a:spcBef>
                <a:spcPts val="1200"/>
              </a:spcBef>
              <a:spcAft>
                <a:spcPts val="0"/>
              </a:spcAft>
              <a:buClr>
                <a:schemeClr val="dk1"/>
              </a:buClr>
              <a:buSzPts val="1100"/>
              <a:buFont typeface="Arial"/>
              <a:buNone/>
            </a:pPr>
            <a:r>
              <a:rPr lang="en"/>
              <a:t>Khi chúng ta làm bài toán linear regression, thì điều chúng ta làm là cố gắng dự đoán giá trị y thông qua 1 hàm ánh xạ x nào đó . Và điều chúng ta thực sự làm là đi tìm hàm giả thiết, cụ thể ở đây là đường thẳng sao cho MSE đạt giá trị nhỏ nhất(các đường màu xanh lá). Tức đường này phụ thuộc vào y hơn,các bạn chú ý là các điểm chiếu theo chiều dọc và cùng phương với y. Linear regression tìm cách minimize khoảng cách từ các điểm dữ liệu và giá y_predict bởi đường màu đỏ. Tóm lại khi thực hiện linear regression,thì chúng ta dùng tất cả điểm x -&gt; để cố gắng dự đoán biến riêng biệt y.</a:t>
            </a:r>
            <a:endParaRPr/>
          </a:p>
          <a:p>
            <a:pPr marL="0" lvl="0" indent="0" algn="l" rtl="0">
              <a:spcBef>
                <a:spcPts val="1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0b21bd287_1_13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0b21bd287_1_13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Khi chúng ta thực hiện PCA, PCA cố gắng minimize khoảng cách giữa điểm gốc và điểm chiếu (chiếu vuông góc lên đường màu đỏ).</a:t>
            </a:r>
            <a:endParaRPr/>
          </a:p>
          <a:p>
            <a:pPr marL="0" lvl="0" indent="0" algn="l" rtl="0">
              <a:lnSpc>
                <a:spcPct val="115000"/>
              </a:lnSpc>
              <a:spcBef>
                <a:spcPts val="1200"/>
              </a:spcBef>
              <a:spcAft>
                <a:spcPts val="0"/>
              </a:spcAft>
              <a:buClr>
                <a:schemeClr val="dk1"/>
              </a:buClr>
              <a:buSzPts val="1100"/>
              <a:buFont typeface="Arial"/>
              <a:buNone/>
            </a:pPr>
            <a:r>
              <a:rPr lang="en"/>
              <a:t>  Khi chúng ta dùng PCA, thì không có biến nào là riêng biệt , không có biến nào là đặc biệt để chúng ta dự đoán. Thay vào đó chúng ta có e1,e2 và các biến này được xử lí như nhau. Vì vậy không điểm nào trong số chúng là đặc biệt</a:t>
            </a:r>
            <a:endParaRPr/>
          </a:p>
          <a:p>
            <a:pPr marL="0" lvl="0" indent="0" algn="l" rtl="0">
              <a:spcBef>
                <a:spcPts val="1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0b21bd287_1_14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0b21bd287_1_14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CHính vì câu hỏi này, nên sau đây chúng ta sẽ tìm hiểu cụ thể các bước làm của PCA như thế nào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0b21bd287_1_14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0b21bd287_1_14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algn="just" rtl="0">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B1: Tính vector kỳ vọng của toàn bộ dữ liệu.</a:t>
            </a:r>
            <a:endParaRPr sz="1200">
              <a:solidFill>
                <a:schemeClr val="dk1"/>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0b21bd287_1_158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0b21bd287_1_15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Bản chất của bước này chính là thực hiện phép dời trục tói điểm kỳ vọng.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0b21bd287_1_16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0b21bd287_1_16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algn="just" rtl="0">
              <a:lnSpc>
                <a:spcPct val="115000"/>
              </a:lnSpc>
              <a:spcBef>
                <a:spcPts val="1200"/>
              </a:spcBef>
              <a:spcAft>
                <a:spcPts val="0"/>
              </a:spcAft>
              <a:buClr>
                <a:schemeClr val="dk1"/>
              </a:buClr>
              <a:buSzPts val="1100"/>
              <a:buFont typeface="Arial"/>
              <a:buNone/>
            </a:pPr>
            <a:r>
              <a:rPr lang="en" sz="1200" dirty="0">
                <a:solidFill>
                  <a:schemeClr val="dk1"/>
                </a:solidFill>
                <a:highlight>
                  <a:srgbClr val="FFFFFF"/>
                </a:highlight>
              </a:rPr>
              <a:t>Nhắc đến đây thì có lẽ sẽ có nhiều bạn thắc mắc , tại sao chúng ta phải tính ma trận hiệp phương sai? Và mục đích của nó là gì ?</a:t>
            </a:r>
            <a:endParaRPr sz="1200" dirty="0">
              <a:solidFill>
                <a:schemeClr val="dk1"/>
              </a:solidFill>
              <a:highlight>
                <a:srgbClr val="FFFFFF"/>
              </a:highlight>
            </a:endParaRPr>
          </a:p>
          <a:p>
            <a:pPr marL="228600" lvl="0" indent="0" algn="just" rtl="0">
              <a:lnSpc>
                <a:spcPct val="115000"/>
              </a:lnSpc>
              <a:spcBef>
                <a:spcPts val="1200"/>
              </a:spcBef>
              <a:spcAft>
                <a:spcPts val="0"/>
              </a:spcAft>
              <a:buClr>
                <a:schemeClr val="dk1"/>
              </a:buClr>
              <a:buSzPts val="1100"/>
              <a:buFont typeface="Arial"/>
              <a:buNone/>
            </a:pPr>
            <a:r>
              <a:rPr lang="en" sz="1200" dirty="0">
                <a:solidFill>
                  <a:schemeClr val="dk1"/>
                </a:solidFill>
                <a:highlight>
                  <a:srgbClr val="FFFFFF"/>
                </a:highlight>
              </a:rPr>
              <a:t> </a:t>
            </a:r>
            <a:endParaRPr sz="1200" dirty="0">
              <a:solidFill>
                <a:schemeClr val="dk1"/>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Như các bạn cũng đã nghe về khái niệm phương sai mà bọn mình đã giải thích, </a:t>
            </a:r>
            <a:r>
              <a:rPr lang="en" sz="1050" dirty="0">
                <a:solidFill>
                  <a:schemeClr val="dk1"/>
                </a:solidFill>
                <a:highlight>
                  <a:srgbClr val="FFFFFF"/>
                </a:highlight>
              </a:rPr>
              <a:t>, variance thể hiện độ phân tán của dữ liệu, khi variance lớn thì độ phân tán lớn và ngược lại. Mà thuật toán là muốn lấy tối đa các thông tin, nên nó sẽ lấy theo hướng variance lớn, dữ liệu sẽ có độ biến thiên cao, mang lại nhiều thông tin. Nhưng nếu phương sai nhỏ thì các điểm càng gần điểm kỳ vọng è các điểm gần giống nhau, do đó sẽ không mang nhiều thông tin. Nên muốn tìm được những chiều mang nhiều thông tin (hay là những chiều được coi là quan trọng) thì chúng ta cần phải dựa vào phương sai của từng chiều!</a:t>
            </a:r>
            <a:endParaRPr sz="1050" dirty="0">
              <a:solidFill>
                <a:schemeClr val="dk1"/>
              </a:solidFill>
              <a:highlight>
                <a:srgbClr val="FFFFFF"/>
              </a:highlight>
            </a:endParaRPr>
          </a:p>
          <a:p>
            <a:pPr marL="228600" lvl="0" indent="0" algn="just" rtl="0">
              <a:lnSpc>
                <a:spcPct val="115000"/>
              </a:lnSpc>
              <a:spcBef>
                <a:spcPts val="1500"/>
              </a:spcBef>
              <a:spcAft>
                <a:spcPts val="0"/>
              </a:spcAft>
              <a:buClr>
                <a:schemeClr val="dk1"/>
              </a:buClr>
              <a:buSzPts val="1100"/>
              <a:buFont typeface="Arial"/>
              <a:buNone/>
            </a:pPr>
            <a:r>
              <a:rPr lang="en" sz="1200" dirty="0">
                <a:solidFill>
                  <a:schemeClr val="dk1"/>
                </a:solidFill>
                <a:highlight>
                  <a:srgbClr val="FFFFFF"/>
                </a:highlight>
              </a:rPr>
              <a:t> </a:t>
            </a:r>
            <a:endParaRPr sz="1200" dirty="0">
              <a:solidFill>
                <a:schemeClr val="dk1"/>
              </a:solidFill>
              <a:highlight>
                <a:srgbClr val="FFFFFF"/>
              </a:highlight>
            </a:endParaRPr>
          </a:p>
          <a:p>
            <a:pPr marL="228600" lvl="0" indent="0" algn="just" rtl="0">
              <a:lnSpc>
                <a:spcPct val="115000"/>
              </a:lnSpc>
              <a:spcBef>
                <a:spcPts val="1200"/>
              </a:spcBef>
              <a:spcAft>
                <a:spcPts val="0"/>
              </a:spcAft>
              <a:buClr>
                <a:schemeClr val="dk1"/>
              </a:buClr>
              <a:buSzPts val="1100"/>
              <a:buFont typeface="Arial"/>
              <a:buNone/>
            </a:pPr>
            <a:r>
              <a:rPr lang="en" sz="1200" dirty="0">
                <a:solidFill>
                  <a:schemeClr val="dk1"/>
                </a:solidFill>
                <a:highlight>
                  <a:srgbClr val="FFFFFF"/>
                </a:highlight>
              </a:rPr>
              <a:t>Để trả lời câu hỏi này rõ ràng hơn, sở dĩ chọn ma trận hiệp phương sai là vì những tính chất đặc biệt của nó mang lại:</a:t>
            </a:r>
            <a:endParaRPr sz="1200" dirty="0">
              <a:solidFill>
                <a:schemeClr val="dk1"/>
              </a:solidFill>
              <a:highlight>
                <a:srgbClr val="FFFFFF"/>
              </a:highlight>
            </a:endParaRPr>
          </a:p>
          <a:p>
            <a:pPr marL="749300" lvl="0" indent="0" algn="l" rtl="0">
              <a:lnSpc>
                <a:spcPct val="115000"/>
              </a:lnSpc>
              <a:spcBef>
                <a:spcPts val="1200"/>
              </a:spcBef>
              <a:spcAft>
                <a:spcPts val="0"/>
              </a:spcAft>
              <a:buClr>
                <a:schemeClr val="dk1"/>
              </a:buClr>
              <a:buSzPts val="1100"/>
              <a:buFont typeface="Arial"/>
              <a:buNone/>
            </a:pPr>
            <a:r>
              <a:rPr lang="en" sz="1000" dirty="0">
                <a:solidFill>
                  <a:schemeClr val="dk1"/>
                </a:solidFill>
                <a:highlight>
                  <a:srgbClr val="FFFFFF"/>
                </a:highlight>
              </a:rPr>
              <a:t>§</a:t>
            </a:r>
            <a:r>
              <a:rPr lang="en" sz="700" dirty="0">
                <a:solidFill>
                  <a:schemeClr val="dk1"/>
                </a:solidFill>
                <a:highlight>
                  <a:srgbClr val="FFFFFF"/>
                </a:highlight>
                <a:latin typeface="Times New Roman"/>
                <a:ea typeface="Times New Roman"/>
                <a:cs typeface="Times New Roman"/>
                <a:sym typeface="Times New Roman"/>
              </a:rPr>
              <a:t>  </a:t>
            </a:r>
            <a:r>
              <a:rPr lang="en" sz="1050" dirty="0">
                <a:solidFill>
                  <a:schemeClr val="dk1"/>
                </a:solidFill>
                <a:highlight>
                  <a:srgbClr val="FFFFFF"/>
                </a:highlight>
              </a:rPr>
              <a:t>Mọi phần tử trên đường chéo của ma trận hiệp phương sai là các số không âm. Chúng cũng chính là phương sai của từng chiều của dữ liệu.</a:t>
            </a:r>
            <a:endParaRPr sz="1050" dirty="0">
              <a:solidFill>
                <a:schemeClr val="dk1"/>
              </a:solidFill>
              <a:highlight>
                <a:srgbClr val="FFFFFF"/>
              </a:highlight>
            </a:endParaRPr>
          </a:p>
          <a:p>
            <a:pPr marL="749300" lvl="0" indent="0" algn="l" rtl="0">
              <a:lnSpc>
                <a:spcPct val="115000"/>
              </a:lnSpc>
              <a:spcBef>
                <a:spcPts val="0"/>
              </a:spcBef>
              <a:spcAft>
                <a:spcPts val="0"/>
              </a:spcAft>
              <a:buClr>
                <a:schemeClr val="dk1"/>
              </a:buClr>
              <a:buSzPts val="1100"/>
              <a:buFont typeface="Arial"/>
              <a:buNone/>
            </a:pPr>
            <a:r>
              <a:rPr lang="en" sz="1050" dirty="0">
                <a:solidFill>
                  <a:schemeClr val="dk1"/>
                </a:solidFill>
                <a:highlight>
                  <a:srgbClr val="FFFFFF"/>
                </a:highlight>
              </a:rPr>
              <a:t>Đúng vậy! từ ma trận hiệp phương sai! Chúng ta có thể có được phương sai của từng chiều của dữ liệu (Sii)! Mà thông tin trong từng chiều dữ liệu tỉ lệ thuận với lượng phương sai của nó. Dựa vào đường chéo của ma trận hiệp phương sai (Sii) chúng ta có thể chọn những chieeuf có phương sai lớn nhất è tương đương với việc chọn những thành phần quan trọng, hoặc những chiều mang nhiều thông tin nhất có thể.</a:t>
            </a:r>
            <a:endParaRPr sz="1050" dirty="0">
              <a:solidFill>
                <a:schemeClr val="dk1"/>
              </a:solidFill>
              <a:highlight>
                <a:srgbClr val="FFFFFF"/>
              </a:highlight>
            </a:endParaRPr>
          </a:p>
          <a:p>
            <a:pPr marL="749300" lvl="0" indent="0" algn="l" rtl="0">
              <a:lnSpc>
                <a:spcPct val="115000"/>
              </a:lnSpc>
              <a:spcBef>
                <a:spcPts val="0"/>
              </a:spcBef>
              <a:spcAft>
                <a:spcPts val="0"/>
              </a:spcAft>
              <a:buClr>
                <a:schemeClr val="dk1"/>
              </a:buClr>
              <a:buSzPts val="1100"/>
              <a:buFont typeface="Arial"/>
              <a:buNone/>
            </a:pPr>
            <a:r>
              <a:rPr lang="en" sz="1000" dirty="0">
                <a:solidFill>
                  <a:schemeClr val="dk1"/>
                </a:solidFill>
                <a:highlight>
                  <a:srgbClr val="FFFFFF"/>
                </a:highlight>
              </a:rPr>
              <a:t>§</a:t>
            </a:r>
            <a:r>
              <a:rPr lang="en" sz="700" dirty="0">
                <a:solidFill>
                  <a:schemeClr val="dk1"/>
                </a:solidFill>
                <a:highlight>
                  <a:srgbClr val="FFFFFF"/>
                </a:highlight>
                <a:latin typeface="Times New Roman"/>
                <a:ea typeface="Times New Roman"/>
                <a:cs typeface="Times New Roman"/>
                <a:sym typeface="Times New Roman"/>
              </a:rPr>
              <a:t>  </a:t>
            </a:r>
            <a:r>
              <a:rPr lang="en" sz="1050" dirty="0">
                <a:solidFill>
                  <a:schemeClr val="dk1"/>
                </a:solidFill>
                <a:highlight>
                  <a:srgbClr val="FFFFFF"/>
                </a:highlight>
              </a:rPr>
              <a:t>Các phần tử ngoài đường chéo Sij,i khác j thể hiện sự tương quan giữa thành phần thứ i và thứ j của dữ liệu, còn được gọi là hiệp phương sai. Giá trị này có thể dương, âm hoặc bằng 0. Khi nó bằng 0, ta nói rằng hai thành phần i, j trong dữ liệu là không tương quan (</a:t>
            </a:r>
            <a:r>
              <a:rPr lang="en" sz="1050" i="1" dirty="0">
                <a:solidFill>
                  <a:schemeClr val="dk1"/>
                </a:solidFill>
                <a:highlight>
                  <a:srgbClr val="FFFFFF"/>
                </a:highlight>
              </a:rPr>
              <a:t>uncorrelated</a:t>
            </a:r>
            <a:r>
              <a:rPr lang="en" sz="1050" dirty="0">
                <a:solidFill>
                  <a:schemeClr val="dk1"/>
                </a:solidFill>
                <a:highlight>
                  <a:srgbClr val="FFFFFF"/>
                </a:highlight>
              </a:rPr>
              <a:t>).</a:t>
            </a:r>
            <a:endParaRPr sz="1050" dirty="0">
              <a:solidFill>
                <a:schemeClr val="dk1"/>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0b21bd287_1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0b21bd287_1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0b21bd287_1_16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0b21bd287_1_16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50">
                <a:solidFill>
                  <a:schemeClr val="dk1"/>
                </a:solidFill>
                <a:highlight>
                  <a:srgbClr val="FFFFFF"/>
                </a:highlight>
              </a:rPr>
              <a:t>Chú ý rằng eigen vector chính là vector của hệ không gian mới.</a:t>
            </a:r>
            <a:endParaRPr sz="105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050">
                <a:solidFill>
                  <a:schemeClr val="dk1"/>
                </a:solidFill>
                <a:highlight>
                  <a:srgbClr val="FFFFFF"/>
                </a:highlight>
              </a:rPr>
              <a:t>Vd : (lamda1,u1),(lamda2,u2)…(lamdaD,uD) (danh sách này được sắp xếp dần theo giá trị riêng lamda)</a:t>
            </a:r>
            <a:endParaRPr sz="10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0b21bd287_1_17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0b21bd287_1_17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0b21bd287_1_17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0b21bd287_1_17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0b21bd287_1_17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0b21bd287_1_17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0cee0558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0cee0558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Những điểm màu đen trên trục 2D được gọi là x xấp xỉ.</a:t>
            </a:r>
            <a:endParaRPr/>
          </a:p>
          <a:p>
            <a:pPr marL="0" lvl="0" indent="0" algn="l" rtl="0">
              <a:spcBef>
                <a:spcPts val="0"/>
              </a:spcBef>
              <a:spcAft>
                <a:spcPts val="0"/>
              </a:spcAft>
              <a:buNone/>
            </a:pPr>
            <a:r>
              <a:rPr lang="en"/>
              <a:t>Gọi xấp xỉ vì, PCA đã thực hiện loại bỏ những phần thừa (những giá trị lamda nhỏ ). Nên khi phục hồi thì nó cũng chỉ đạt mức xấp xỉ mà thôi! ⇒ đó cũng là lý do PCA thuộc nhánh nén có mất mát khi được dùng để nén dữ liệu!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dfbbea040_1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dfbbea040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ddfbbea040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ddfbbea040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ddfbbea040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ddfbbea040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dfbbea040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dfbbea040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ddfbbea040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ddfbbea040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0b21bd287_1_6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0b21bd287_1_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dfbbea040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dfbbea040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dfbbea040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dfbbea040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ddfbbea040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ddfbbea040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ddfbbea040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ddfbbea040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dfbbea040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dfbbea040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ddfbbea040_1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ddfbbea040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ddfbbea040_1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ddfbbea040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ddfbbea040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ddfbbea040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dfbbea040_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dfbbea040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dfbbea040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dfbbea040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0b21bd287_1_1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0b21bd287_1_1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ddfbbea040_1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ddfbbea040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dfbbea040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dfbbea040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ddfbbea040_1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ddfbbea040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dfbbea040_1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dfbbea040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ddfbbea040_1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ddfbbea040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ddfbbea040_1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dfbbea040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ddfbbea040_1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ddfbbea040_1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ddfbbea040_1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ddfbbea040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ddfbbea040_1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ddfbbea040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ddfbbea04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ddfbbea04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0b21bd287_1_2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0b21bd287_1_2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dfbbea040_1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ddfbbea040_1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dfbbea040_1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dfbbea040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ddfbbea040_1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ddfbbea040_1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ddfbbea040_1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ddfbbea040_1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dfbbea040_1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dfbbea040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Đến đây, chắc nhiều bạn cũng sẽ có câu hỏi rằng, Vậy thì PCA phải giảm về số chiều còn lại là bao nhiêu thì mới được gọi là tốt ? ⇒ Thông thường thì không có 1 cách nào gọi là tuyệt đối trong việc chọn K, mà nó chủ yếu dựa vào kinh nghiệm của người cài đặt thuật toán.</a:t>
            </a:r>
            <a:endParaRPr/>
          </a:p>
          <a:p>
            <a:pPr marL="0" lvl="0" indent="0" algn="l" rtl="0">
              <a:spcBef>
                <a:spcPts val="0"/>
              </a:spcBef>
              <a:spcAft>
                <a:spcPts val="0"/>
              </a:spcAft>
              <a:buNone/>
            </a:pPr>
            <a:r>
              <a:rPr lang="en"/>
              <a:t>Bọn mình sẽ không muốn chỉ cho bạn con số k cụ thể nào gọi là tốt, bọn mình muốn các bạn hiểu rằng “tốt”  ở đây là như thế nào ? Vì việc chọn K nó sẽ phụ thuộc vào việc bạn muốn giữ lại bao nhiêu % lượng thông tin chứ không phải là việc đi tìm K đến khi nào bạn thấy ổn thì thôi . Tóm lại mục đích của chúng ta đó là : CHỌN K ĐỂ BAO NHIÊU PHẦN TRĂM THÔNG TIN ĐƯỢC GIỮ LẠI ! , CÁC BẠN NÊN XÁC ĐỊNH RÕ RÀNG LÀ NHƯ VẬY .</a:t>
            </a:r>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ddfbbea040_1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ddfbbea040_1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 ma trận các trị riêng được sắp xếp giảm dần…</a:t>
            </a:r>
            <a:endParaRPr/>
          </a:p>
          <a:p>
            <a:pPr marL="0" lvl="0" indent="0" algn="l" rtl="0">
              <a:spcBef>
                <a:spcPts val="0"/>
              </a:spcBef>
              <a:spcAft>
                <a:spcPts val="0"/>
              </a:spcAft>
              <a:buNone/>
            </a:pPr>
            <a:r>
              <a:rPr lang="en"/>
              <a:t>Tùy vào lượng thông tin bạn muốn giữ lại mà quyết định mốc của variance retained!</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dfbbea040_1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dfbbea040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0f7ed1b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0f7ed1b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0f75d13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0f75d13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e0f75d13a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e0f75d13a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0b21bd287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0b21bd287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85800" lvl="0" indent="0" algn="l" rtl="0">
              <a:lnSpc>
                <a:spcPct val="115000"/>
              </a:lnSpc>
              <a:spcBef>
                <a:spcPts val="1200"/>
              </a:spcBef>
              <a:spcAft>
                <a:spcPts val="0"/>
              </a:spcAft>
              <a:buClr>
                <a:schemeClr val="dk1"/>
              </a:buClr>
              <a:buSzPts val="1100"/>
              <a:buFont typeface="Arial"/>
              <a:buNone/>
            </a:pPr>
            <a:r>
              <a:rPr lang="en"/>
              <a:t>Ví dụ: dữ liệu về 1 khách hàng của ngân hàng:</a:t>
            </a:r>
            <a:endParaRPr/>
          </a:p>
          <a:p>
            <a:pPr marL="685800" lvl="0" indent="0" algn="l" rtl="0">
              <a:lnSpc>
                <a:spcPct val="115000"/>
              </a:lnSpc>
              <a:spcBef>
                <a:spcPts val="1200"/>
              </a:spcBef>
              <a:spcAft>
                <a:spcPts val="0"/>
              </a:spcAft>
              <a:buClr>
                <a:schemeClr val="dk1"/>
              </a:buClr>
              <a:buSzPts val="1100"/>
              <a:buFont typeface="Arial"/>
              <a:buNone/>
            </a:pPr>
            <a:r>
              <a:rPr lang="en"/>
              <a:t>Name, age,income,#relatives… è các thuộc tính này đại diện cho x1,x2..xk mà nhóm chúng mình vừa nhắc trên.</a:t>
            </a:r>
            <a:endParaRPr/>
          </a:p>
          <a:p>
            <a:pPr marL="685800" lvl="0" indent="0" algn="l" rtl="0">
              <a:lnSpc>
                <a:spcPct val="115000"/>
              </a:lnSpc>
              <a:spcBef>
                <a:spcPts val="1200"/>
              </a:spcBef>
              <a:spcAft>
                <a:spcPts val="0"/>
              </a:spcAft>
              <a:buClr>
                <a:schemeClr val="dk1"/>
              </a:buClr>
              <a:buSzPts val="1100"/>
              <a:buFont typeface="Arial"/>
              <a:buNone/>
            </a:pPr>
            <a:r>
              <a:rPr lang="en"/>
              <a:t>+Hoặc khi chúng ta làm việc với ‘Tín hiệu nhiều chiều’, hiểu nôm na nó là tín hiệu biến thiên theo nhiều hơn 1 biến độc lập.</a:t>
            </a:r>
            <a:endParaRPr/>
          </a:p>
          <a:p>
            <a:pPr marL="685800" lvl="0" indent="0" algn="l" rtl="0">
              <a:lnSpc>
                <a:spcPct val="115000"/>
              </a:lnSpc>
              <a:spcBef>
                <a:spcPts val="1200"/>
              </a:spcBef>
              <a:spcAft>
                <a:spcPts val="0"/>
              </a:spcAft>
              <a:buClr>
                <a:schemeClr val="dk1"/>
              </a:buClr>
              <a:buSzPts val="1100"/>
              <a:buFont typeface="Arial"/>
              <a:buNone/>
            </a:pPr>
            <a:r>
              <a:rPr lang="en"/>
              <a:t>Ví dụ:</a:t>
            </a:r>
            <a:endParaRPr/>
          </a:p>
          <a:p>
            <a:pPr marL="685800" lvl="0" indent="0" algn="l" rtl="0">
              <a:lnSpc>
                <a:spcPct val="115000"/>
              </a:lnSpc>
              <a:spcBef>
                <a:spcPts val="1200"/>
              </a:spcBef>
              <a:spcAft>
                <a:spcPts val="0"/>
              </a:spcAft>
              <a:buClr>
                <a:schemeClr val="dk1"/>
              </a:buClr>
              <a:buSzPts val="1100"/>
              <a:buFont typeface="Arial"/>
              <a:buNone/>
            </a:pPr>
            <a:r>
              <a:rPr lang="en"/>
              <a:t>    	+ Tín hiệu hình ảnh: ~(x,y)</a:t>
            </a:r>
            <a:endParaRPr/>
          </a:p>
          <a:p>
            <a:pPr marL="685800" lvl="0" indent="0" algn="l" rtl="0">
              <a:lnSpc>
                <a:spcPct val="115000"/>
              </a:lnSpc>
              <a:spcBef>
                <a:spcPts val="1200"/>
              </a:spcBef>
              <a:spcAft>
                <a:spcPts val="0"/>
              </a:spcAft>
              <a:buClr>
                <a:schemeClr val="dk1"/>
              </a:buClr>
              <a:buSzPts val="1100"/>
              <a:buFont typeface="Arial"/>
              <a:buNone/>
            </a:pPr>
            <a:r>
              <a:rPr lang="en"/>
              <a:t>    	+tín hiệu tv đen trắng:~(x,y,t)…</a:t>
            </a:r>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0b21bd287_1_3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0b21bd287_1_3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85800" lvl="0" indent="0" algn="l" rtl="0">
              <a:lnSpc>
                <a:spcPct val="115000"/>
              </a:lnSpc>
              <a:spcBef>
                <a:spcPts val="1200"/>
              </a:spcBef>
              <a:spcAft>
                <a:spcPts val="0"/>
              </a:spcAft>
              <a:buClr>
                <a:schemeClr val="dk1"/>
              </a:buClr>
              <a:buSzPts val="1100"/>
              <a:buFont typeface="Arial"/>
              <a:buNone/>
            </a:pPr>
            <a:r>
              <a:rPr lang="en" sz="1050">
                <a:solidFill>
                  <a:srgbClr val="777777"/>
                </a:solidFill>
                <a:highlight>
                  <a:srgbClr val="FFFFFF"/>
                </a:highlight>
              </a:rPr>
              <a:t>Với thời đại dữ liệu bùng nổ như ngày nay, dữ liệu ta thu thập được rất lớn,</a:t>
            </a:r>
            <a:r>
              <a:rPr lang="en" sz="1350">
                <a:solidFill>
                  <a:schemeClr val="dk1"/>
                </a:solidFill>
                <a:highlight>
                  <a:srgbClr val="FFFFFF"/>
                </a:highlight>
                <a:latin typeface="Nunito"/>
                <a:ea typeface="Nunito"/>
                <a:cs typeface="Nunito"/>
                <a:sym typeface="Nunito"/>
              </a:rPr>
              <a:t>Trong thực tế, các </a:t>
            </a:r>
            <a:r>
              <a:rPr lang="en" sz="1350" b="1">
                <a:solidFill>
                  <a:schemeClr val="dk1"/>
                </a:solidFill>
                <a:highlight>
                  <a:srgbClr val="FFFFFF"/>
                </a:highlight>
                <a:latin typeface="Nunito"/>
                <a:ea typeface="Nunito"/>
                <a:cs typeface="Nunito"/>
                <a:sym typeface="Nunito"/>
              </a:rPr>
              <a:t>vector đặc trưng</a:t>
            </a:r>
            <a:r>
              <a:rPr lang="en" sz="1350">
                <a:solidFill>
                  <a:schemeClr val="dk1"/>
                </a:solidFill>
                <a:highlight>
                  <a:srgbClr val="FFFFFF"/>
                </a:highlight>
                <a:latin typeface="Nunito"/>
                <a:ea typeface="Nunito"/>
                <a:cs typeface="Nunito"/>
                <a:sym typeface="Nunito"/>
              </a:rPr>
              <a:t> (</a:t>
            </a:r>
            <a:r>
              <a:rPr lang="en" sz="1350" i="1">
                <a:solidFill>
                  <a:schemeClr val="dk1"/>
                </a:solidFill>
                <a:highlight>
                  <a:srgbClr val="FFFFFF"/>
                </a:highlight>
                <a:latin typeface="Nunito"/>
                <a:ea typeface="Nunito"/>
                <a:cs typeface="Nunito"/>
                <a:sym typeface="Nunito"/>
              </a:rPr>
              <a:t>feature vectors</a:t>
            </a:r>
            <a:r>
              <a:rPr lang="en" sz="1350">
                <a:solidFill>
                  <a:schemeClr val="dk1"/>
                </a:solidFill>
                <a:highlight>
                  <a:srgbClr val="FFFFFF"/>
                </a:highlight>
                <a:latin typeface="Nunito"/>
                <a:ea typeface="Nunito"/>
                <a:cs typeface="Nunito"/>
                <a:sym typeface="Nunito"/>
              </a:rPr>
              <a:t>) có thể có số chiều rất lớn, tới vài nghìn. Đồng thời, lượng điểm dữ liệu cũng rất lớn !</a:t>
            </a:r>
            <a:r>
              <a:rPr lang="en" sz="1050">
                <a:solidFill>
                  <a:schemeClr val="dk1"/>
                </a:solidFill>
                <a:highlight>
                  <a:srgbClr val="FFFFFF"/>
                </a:highlight>
              </a:rPr>
              <a:t>. Điều này sẽ gây khó khăn cho việc lưu trữ và tính toán, khó visualize ⇒ không thể hiểu rõ về những feature mà chúng ta đang làm. Vì vậy, một trong những bước quan trọng trong nhiều bài toán ML,Data sience… là ta phải </a:t>
            </a:r>
            <a:r>
              <a:rPr lang="en" sz="1050" b="1">
                <a:solidFill>
                  <a:schemeClr val="dk1"/>
                </a:solidFill>
                <a:highlight>
                  <a:srgbClr val="FFFFFF"/>
                </a:highlight>
              </a:rPr>
              <a:t>giảm chiều dữ liệu</a:t>
            </a:r>
            <a:r>
              <a:rPr lang="en" sz="1050">
                <a:solidFill>
                  <a:schemeClr val="dk1"/>
                </a:solidFill>
                <a:highlight>
                  <a:srgbClr val="FFFFFF"/>
                </a:highlight>
              </a:rPr>
              <a:t> (</a:t>
            </a:r>
            <a:r>
              <a:rPr lang="en" sz="1050" i="1">
                <a:solidFill>
                  <a:schemeClr val="dk1"/>
                </a:solidFill>
                <a:highlight>
                  <a:srgbClr val="FFFFFF"/>
                </a:highlight>
              </a:rPr>
              <a:t>dimentionality reduction</a:t>
            </a:r>
            <a:r>
              <a:rPr lang="en" sz="1050">
                <a:solidFill>
                  <a:schemeClr val="dk1"/>
                </a:solidFill>
                <a:highlight>
                  <a:srgbClr val="FFFFFF"/>
                </a:highlight>
              </a:rPr>
              <a:t>).</a:t>
            </a:r>
            <a:endParaRPr sz="1050">
              <a:solidFill>
                <a:schemeClr val="dk1"/>
              </a:solidFill>
              <a:highlight>
                <a:srgbClr val="FFFFFF"/>
              </a:highlight>
            </a:endParaRPr>
          </a:p>
          <a:p>
            <a:pPr marL="685800" lvl="0" indent="0" algn="l" rtl="0">
              <a:lnSpc>
                <a:spcPct val="115000"/>
              </a:lnSpc>
              <a:spcBef>
                <a:spcPts val="1200"/>
              </a:spcBef>
              <a:spcAft>
                <a:spcPts val="0"/>
              </a:spcAft>
              <a:buNone/>
            </a:pPr>
            <a:r>
              <a:rPr lang="en"/>
              <a:t>Đưa ra ví dụ: … (cái này spam ví dụ: Thông tin khách hàng thì có những cột không cần thiết , hoặc là có những dữ liệu thì khi biểu diễn trong không gian cũ thì không thể phát hiện hoặc nhận xét gì về đặc điểm của dữ liệu đó è mà chỉ khi biểu diễn nó trên 1 chiều dữ liệu thấp hơn thì ta mới rút ra và khám phá được hết đặc tính …)</a:t>
            </a:r>
            <a:endParaRPr/>
          </a:p>
          <a:p>
            <a:pPr marL="685800" lvl="0" indent="0" algn="l" rtl="0">
              <a:lnSpc>
                <a:spcPct val="115000"/>
              </a:lnSpc>
              <a:spcBef>
                <a:spcPts val="1200"/>
              </a:spcBef>
              <a:spcAft>
                <a:spcPts val="0"/>
              </a:spcAft>
              <a:buNone/>
            </a:pPr>
            <a:r>
              <a:rPr lang="en">
                <a:solidFill>
                  <a:schemeClr val="dk1"/>
                </a:solidFill>
              </a:rPr>
              <a:t>Ví dụ: dữ liệu về 1 khách hàng của ngân hàng:</a:t>
            </a:r>
            <a:endParaRPr>
              <a:solidFill>
                <a:schemeClr val="dk1"/>
              </a:solidFill>
            </a:endParaRPr>
          </a:p>
          <a:p>
            <a:pPr marL="685800" lvl="0" indent="0" algn="l" rtl="0">
              <a:lnSpc>
                <a:spcPct val="115000"/>
              </a:lnSpc>
              <a:spcBef>
                <a:spcPts val="1200"/>
              </a:spcBef>
              <a:spcAft>
                <a:spcPts val="0"/>
              </a:spcAft>
              <a:buClr>
                <a:schemeClr val="dk1"/>
              </a:buClr>
              <a:buSzPts val="1100"/>
              <a:buFont typeface="Arial"/>
              <a:buNone/>
            </a:pPr>
            <a:r>
              <a:rPr lang="en">
                <a:solidFill>
                  <a:schemeClr val="dk1"/>
                </a:solidFill>
              </a:rPr>
              <a:t>Name, age,income,#relatives… è các thuộc tính này đại diện cho x1,x2..xk. K lên đến 1000 thuộc tính chẳng hạn. Có những thuộc tính ko cần phải xét tới vì nó không phục vụ cho bài toán. ⇒ Giamr những  chiều dữ liệu đó đi.</a:t>
            </a:r>
            <a:endParaRPr/>
          </a:p>
          <a:p>
            <a:pPr marL="0" lvl="0" indent="0" algn="l" rtl="0">
              <a:spcBef>
                <a:spcPts val="12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0b21bd287_1_4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0b21bd287_1_4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82"/>
        <p:cNvGrpSpPr/>
        <p:nvPr/>
      </p:nvGrpSpPr>
      <p:grpSpPr>
        <a:xfrm>
          <a:off x="0" y="0"/>
          <a:ext cx="0" cy="0"/>
          <a:chOff x="0" y="0"/>
          <a:chExt cx="0" cy="0"/>
        </a:xfrm>
      </p:grpSpPr>
      <p:pic>
        <p:nvPicPr>
          <p:cNvPr id="83" name="Google Shape;83;p13"/>
          <p:cNvPicPr preferRelativeResize="0"/>
          <p:nvPr/>
        </p:nvPicPr>
        <p:blipFill>
          <a:blip r:embed="rId2">
            <a:alphaModFix/>
          </a:blip>
          <a:stretch>
            <a:fillRect/>
          </a:stretch>
        </p:blipFill>
        <p:spPr>
          <a:xfrm>
            <a:off x="-1" y="-3"/>
            <a:ext cx="9144007" cy="5143500"/>
          </a:xfrm>
          <a:prstGeom prst="rect">
            <a:avLst/>
          </a:prstGeom>
          <a:noFill/>
          <a:ln>
            <a:noFill/>
          </a:ln>
        </p:spPr>
      </p:pic>
      <p:sp>
        <p:nvSpPr>
          <p:cNvPr id="84" name="Google Shape;84;p13"/>
          <p:cNvSpPr txBox="1">
            <a:spLocks noGrp="1"/>
          </p:cNvSpPr>
          <p:nvPr>
            <p:ph type="ctrTitle"/>
          </p:nvPr>
        </p:nvSpPr>
        <p:spPr>
          <a:xfrm>
            <a:off x="436825" y="849050"/>
            <a:ext cx="4065900" cy="19554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85" name="Google Shape;85;p13"/>
          <p:cNvSpPr txBox="1">
            <a:spLocks noGrp="1"/>
          </p:cNvSpPr>
          <p:nvPr>
            <p:ph type="subTitle" idx="1"/>
          </p:nvPr>
        </p:nvSpPr>
        <p:spPr>
          <a:xfrm>
            <a:off x="436825" y="2974150"/>
            <a:ext cx="4065900" cy="550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424242"/>
              </a:buClr>
              <a:buSzPts val="1800"/>
              <a:buNone/>
              <a:defRPr sz="1800">
                <a:solidFill>
                  <a:srgbClr val="424242"/>
                </a:solidFill>
              </a:defRPr>
            </a:lvl1pPr>
            <a:lvl2pPr lvl="1" algn="l">
              <a:lnSpc>
                <a:spcPct val="100000"/>
              </a:lnSpc>
              <a:spcBef>
                <a:spcPts val="0"/>
              </a:spcBef>
              <a:spcAft>
                <a:spcPts val="0"/>
              </a:spcAft>
              <a:buClr>
                <a:srgbClr val="424242"/>
              </a:buClr>
              <a:buSzPts val="1800"/>
              <a:buNone/>
              <a:defRPr sz="1800">
                <a:solidFill>
                  <a:srgbClr val="424242"/>
                </a:solidFill>
              </a:defRPr>
            </a:lvl2pPr>
            <a:lvl3pPr lvl="2" algn="l">
              <a:lnSpc>
                <a:spcPct val="100000"/>
              </a:lnSpc>
              <a:spcBef>
                <a:spcPts val="0"/>
              </a:spcBef>
              <a:spcAft>
                <a:spcPts val="0"/>
              </a:spcAft>
              <a:buClr>
                <a:srgbClr val="424242"/>
              </a:buClr>
              <a:buSzPts val="1800"/>
              <a:buNone/>
              <a:defRPr sz="1800">
                <a:solidFill>
                  <a:srgbClr val="424242"/>
                </a:solidFill>
              </a:defRPr>
            </a:lvl3pPr>
            <a:lvl4pPr lvl="3" algn="l">
              <a:lnSpc>
                <a:spcPct val="100000"/>
              </a:lnSpc>
              <a:spcBef>
                <a:spcPts val="0"/>
              </a:spcBef>
              <a:spcAft>
                <a:spcPts val="0"/>
              </a:spcAft>
              <a:buClr>
                <a:srgbClr val="424242"/>
              </a:buClr>
              <a:buSzPts val="1800"/>
              <a:buNone/>
              <a:defRPr sz="1800">
                <a:solidFill>
                  <a:srgbClr val="424242"/>
                </a:solidFill>
              </a:defRPr>
            </a:lvl4pPr>
            <a:lvl5pPr lvl="4" algn="l">
              <a:lnSpc>
                <a:spcPct val="100000"/>
              </a:lnSpc>
              <a:spcBef>
                <a:spcPts val="0"/>
              </a:spcBef>
              <a:spcAft>
                <a:spcPts val="0"/>
              </a:spcAft>
              <a:buClr>
                <a:srgbClr val="424242"/>
              </a:buClr>
              <a:buSzPts val="1800"/>
              <a:buNone/>
              <a:defRPr sz="1800">
                <a:solidFill>
                  <a:srgbClr val="424242"/>
                </a:solidFill>
              </a:defRPr>
            </a:lvl5pPr>
            <a:lvl6pPr lvl="5" algn="l">
              <a:lnSpc>
                <a:spcPct val="100000"/>
              </a:lnSpc>
              <a:spcBef>
                <a:spcPts val="0"/>
              </a:spcBef>
              <a:spcAft>
                <a:spcPts val="0"/>
              </a:spcAft>
              <a:buClr>
                <a:srgbClr val="424242"/>
              </a:buClr>
              <a:buSzPts val="1800"/>
              <a:buNone/>
              <a:defRPr sz="1800">
                <a:solidFill>
                  <a:srgbClr val="424242"/>
                </a:solidFill>
              </a:defRPr>
            </a:lvl6pPr>
            <a:lvl7pPr lvl="6" algn="l">
              <a:lnSpc>
                <a:spcPct val="100000"/>
              </a:lnSpc>
              <a:spcBef>
                <a:spcPts val="0"/>
              </a:spcBef>
              <a:spcAft>
                <a:spcPts val="0"/>
              </a:spcAft>
              <a:buClr>
                <a:srgbClr val="424242"/>
              </a:buClr>
              <a:buSzPts val="1800"/>
              <a:buNone/>
              <a:defRPr sz="1800">
                <a:solidFill>
                  <a:srgbClr val="424242"/>
                </a:solidFill>
              </a:defRPr>
            </a:lvl7pPr>
            <a:lvl8pPr lvl="7" algn="l">
              <a:lnSpc>
                <a:spcPct val="100000"/>
              </a:lnSpc>
              <a:spcBef>
                <a:spcPts val="0"/>
              </a:spcBef>
              <a:spcAft>
                <a:spcPts val="0"/>
              </a:spcAft>
              <a:buClr>
                <a:srgbClr val="424242"/>
              </a:buClr>
              <a:buSzPts val="1800"/>
              <a:buNone/>
              <a:defRPr sz="1800">
                <a:solidFill>
                  <a:srgbClr val="424242"/>
                </a:solidFill>
              </a:defRPr>
            </a:lvl8pPr>
            <a:lvl9pPr lvl="8" algn="l">
              <a:lnSpc>
                <a:spcPct val="100000"/>
              </a:lnSpc>
              <a:spcBef>
                <a:spcPts val="0"/>
              </a:spcBef>
              <a:spcAft>
                <a:spcPts val="0"/>
              </a:spcAft>
              <a:buClr>
                <a:srgbClr val="424242"/>
              </a:buClr>
              <a:buSzPts val="1800"/>
              <a:buNone/>
              <a:defRPr sz="1800">
                <a:solidFill>
                  <a:srgbClr val="424242"/>
                </a:solidFill>
              </a:defRPr>
            </a:lvl9pPr>
          </a:lstStyle>
          <a:p>
            <a:endParaRPr/>
          </a:p>
        </p:txBody>
      </p:sp>
      <p:sp>
        <p:nvSpPr>
          <p:cNvPr id="86" name="Google Shape;86;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87"/>
        <p:cNvGrpSpPr/>
        <p:nvPr/>
      </p:nvGrpSpPr>
      <p:grpSpPr>
        <a:xfrm>
          <a:off x="0" y="0"/>
          <a:ext cx="0" cy="0"/>
          <a:chOff x="0" y="0"/>
          <a:chExt cx="0" cy="0"/>
        </a:xfrm>
      </p:grpSpPr>
      <p:sp>
        <p:nvSpPr>
          <p:cNvPr id="88" name="Google Shape;88;p1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a:off x="2" y="4713898"/>
            <a:ext cx="3047923" cy="429600"/>
            <a:chOff x="-73" y="4713898"/>
            <a:chExt cx="3047923" cy="429600"/>
          </a:xfrm>
        </p:grpSpPr>
        <p:sp>
          <p:nvSpPr>
            <p:cNvPr id="90" name="Google Shape;90;p14"/>
            <p:cNvSpPr/>
            <p:nvPr/>
          </p:nvSpPr>
          <p:spPr>
            <a:xfrm rot="-5400000">
              <a:off x="2452050" y="4547698"/>
              <a:ext cx="429600" cy="762000"/>
            </a:xfrm>
            <a:prstGeom prst="rtTriangl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rot="-5400000">
              <a:off x="928119" y="4547698"/>
              <a:ext cx="4296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5400000" flipH="1">
              <a:off x="1689952"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rot="5400000" flipH="1">
              <a:off x="166127"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4"/>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txBox="1">
            <a:spLocks noGrp="1"/>
          </p:cNvSpPr>
          <p:nvPr>
            <p:ph type="title"/>
          </p:nvPr>
        </p:nvSpPr>
        <p:spPr>
          <a:xfrm>
            <a:off x="185350" y="352000"/>
            <a:ext cx="2683200" cy="40788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None/>
              <a:defRPr sz="3000" b="1">
                <a:solidFill>
                  <a:srgbClr val="212121"/>
                </a:solidFill>
              </a:defRPr>
            </a:lvl1pPr>
            <a:lvl2pPr lvl="1" algn="l">
              <a:lnSpc>
                <a:spcPct val="100000"/>
              </a:lnSpc>
              <a:spcBef>
                <a:spcPts val="0"/>
              </a:spcBef>
              <a:spcAft>
                <a:spcPts val="0"/>
              </a:spcAft>
              <a:buNone/>
              <a:defRPr sz="3000" b="1">
                <a:solidFill>
                  <a:srgbClr val="212121"/>
                </a:solidFill>
              </a:defRPr>
            </a:lvl2pPr>
            <a:lvl3pPr lvl="2" algn="l">
              <a:lnSpc>
                <a:spcPct val="100000"/>
              </a:lnSpc>
              <a:spcBef>
                <a:spcPts val="0"/>
              </a:spcBef>
              <a:spcAft>
                <a:spcPts val="0"/>
              </a:spcAft>
              <a:buNone/>
              <a:defRPr sz="3000" b="1">
                <a:solidFill>
                  <a:srgbClr val="212121"/>
                </a:solidFill>
              </a:defRPr>
            </a:lvl3pPr>
            <a:lvl4pPr lvl="3" algn="l">
              <a:lnSpc>
                <a:spcPct val="100000"/>
              </a:lnSpc>
              <a:spcBef>
                <a:spcPts val="0"/>
              </a:spcBef>
              <a:spcAft>
                <a:spcPts val="0"/>
              </a:spcAft>
              <a:buNone/>
              <a:defRPr sz="3000" b="1">
                <a:solidFill>
                  <a:srgbClr val="212121"/>
                </a:solidFill>
              </a:defRPr>
            </a:lvl4pPr>
            <a:lvl5pPr lvl="4" algn="l">
              <a:lnSpc>
                <a:spcPct val="100000"/>
              </a:lnSpc>
              <a:spcBef>
                <a:spcPts val="0"/>
              </a:spcBef>
              <a:spcAft>
                <a:spcPts val="0"/>
              </a:spcAft>
              <a:buNone/>
              <a:defRPr sz="3000" b="1">
                <a:solidFill>
                  <a:srgbClr val="212121"/>
                </a:solidFill>
              </a:defRPr>
            </a:lvl5pPr>
            <a:lvl6pPr lvl="5" algn="l">
              <a:lnSpc>
                <a:spcPct val="100000"/>
              </a:lnSpc>
              <a:spcBef>
                <a:spcPts val="0"/>
              </a:spcBef>
              <a:spcAft>
                <a:spcPts val="0"/>
              </a:spcAft>
              <a:buNone/>
              <a:defRPr sz="3000" b="1">
                <a:solidFill>
                  <a:srgbClr val="212121"/>
                </a:solidFill>
              </a:defRPr>
            </a:lvl6pPr>
            <a:lvl7pPr lvl="6" algn="l">
              <a:lnSpc>
                <a:spcPct val="100000"/>
              </a:lnSpc>
              <a:spcBef>
                <a:spcPts val="0"/>
              </a:spcBef>
              <a:spcAft>
                <a:spcPts val="0"/>
              </a:spcAft>
              <a:buNone/>
              <a:defRPr sz="3000" b="1">
                <a:solidFill>
                  <a:srgbClr val="212121"/>
                </a:solidFill>
              </a:defRPr>
            </a:lvl7pPr>
            <a:lvl8pPr lvl="7" algn="l">
              <a:lnSpc>
                <a:spcPct val="100000"/>
              </a:lnSpc>
              <a:spcBef>
                <a:spcPts val="0"/>
              </a:spcBef>
              <a:spcAft>
                <a:spcPts val="0"/>
              </a:spcAft>
              <a:buNone/>
              <a:defRPr sz="3000" b="1">
                <a:solidFill>
                  <a:srgbClr val="212121"/>
                </a:solidFill>
              </a:defRPr>
            </a:lvl8pPr>
            <a:lvl9pPr lvl="8" algn="l">
              <a:lnSpc>
                <a:spcPct val="100000"/>
              </a:lnSpc>
              <a:spcBef>
                <a:spcPts val="0"/>
              </a:spcBef>
              <a:spcAft>
                <a:spcPts val="0"/>
              </a:spcAft>
              <a:buNone/>
              <a:defRPr sz="3000" b="1">
                <a:solidFill>
                  <a:srgbClr val="212121"/>
                </a:solidFill>
              </a:defRPr>
            </a:lvl9pPr>
          </a:lstStyle>
          <a:p>
            <a:endParaRPr/>
          </a:p>
        </p:txBody>
      </p:sp>
      <p:sp>
        <p:nvSpPr>
          <p:cNvPr id="96" name="Google Shape;96;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p:cSld name="AUTOLAYOUT_4">
    <p:spTree>
      <p:nvGrpSpPr>
        <p:cNvPr id="1" name="Shape 97"/>
        <p:cNvGrpSpPr/>
        <p:nvPr/>
      </p:nvGrpSpPr>
      <p:grpSpPr>
        <a:xfrm>
          <a:off x="0" y="0"/>
          <a:ext cx="0" cy="0"/>
          <a:chOff x="0" y="0"/>
          <a:chExt cx="0" cy="0"/>
        </a:xfrm>
      </p:grpSpPr>
      <p:sp>
        <p:nvSpPr>
          <p:cNvPr id="98" name="Google Shape;98;p15"/>
          <p:cNvSpPr/>
          <p:nvPr/>
        </p:nvSpPr>
        <p:spPr>
          <a:xfrm>
            <a:off x="0" y="0"/>
            <a:ext cx="9144000" cy="5143500"/>
          </a:xfrm>
          <a:prstGeom prst="rect">
            <a:avLst/>
          </a:prstGeom>
          <a:gradFill>
            <a:gsLst>
              <a:gs pos="0">
                <a:srgbClr val="696969"/>
              </a:gs>
              <a:gs pos="100000">
                <a:srgbClr val="1D1D1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title"/>
          </p:nvPr>
        </p:nvSpPr>
        <p:spPr>
          <a:xfrm>
            <a:off x="311700" y="205950"/>
            <a:ext cx="3889500" cy="18330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00" name="Google Shape;100;p15"/>
          <p:cNvSpPr txBox="1">
            <a:spLocks noGrp="1"/>
          </p:cNvSpPr>
          <p:nvPr>
            <p:ph type="body" idx="1"/>
          </p:nvPr>
        </p:nvSpPr>
        <p:spPr>
          <a:xfrm>
            <a:off x="311700" y="2234525"/>
            <a:ext cx="3889500" cy="23343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0"/>
              </a:spcBef>
              <a:spcAft>
                <a:spcPts val="0"/>
              </a:spcAft>
              <a:buClr>
                <a:srgbClr val="FFFFFF"/>
              </a:buClr>
              <a:buSzPts val="1200"/>
              <a:buChar char="○"/>
              <a:defRPr sz="1200">
                <a:solidFill>
                  <a:srgbClr val="FFFFFF"/>
                </a:solidFill>
              </a:defRPr>
            </a:lvl2pPr>
            <a:lvl3pPr marL="1371600" lvl="2" indent="-304800" algn="l">
              <a:lnSpc>
                <a:spcPct val="115000"/>
              </a:lnSpc>
              <a:spcBef>
                <a:spcPts val="0"/>
              </a:spcBef>
              <a:spcAft>
                <a:spcPts val="0"/>
              </a:spcAft>
              <a:buClr>
                <a:srgbClr val="FFFFFF"/>
              </a:buClr>
              <a:buSzPts val="1200"/>
              <a:buChar char="■"/>
              <a:defRPr sz="1200">
                <a:solidFill>
                  <a:srgbClr val="FFFFFF"/>
                </a:solidFill>
              </a:defRPr>
            </a:lvl3pPr>
            <a:lvl4pPr marL="1828800" lvl="3" indent="-304800" algn="l">
              <a:lnSpc>
                <a:spcPct val="115000"/>
              </a:lnSpc>
              <a:spcBef>
                <a:spcPts val="0"/>
              </a:spcBef>
              <a:spcAft>
                <a:spcPts val="0"/>
              </a:spcAft>
              <a:buClr>
                <a:srgbClr val="FFFFFF"/>
              </a:buClr>
              <a:buSzPts val="1200"/>
              <a:buChar char="●"/>
              <a:defRPr sz="1200">
                <a:solidFill>
                  <a:srgbClr val="FFFFFF"/>
                </a:solidFill>
              </a:defRPr>
            </a:lvl4pPr>
            <a:lvl5pPr marL="2286000" lvl="4" indent="-304800" algn="l">
              <a:lnSpc>
                <a:spcPct val="115000"/>
              </a:lnSpc>
              <a:spcBef>
                <a:spcPts val="0"/>
              </a:spcBef>
              <a:spcAft>
                <a:spcPts val="0"/>
              </a:spcAft>
              <a:buClr>
                <a:srgbClr val="FFFFFF"/>
              </a:buClr>
              <a:buSzPts val="1200"/>
              <a:buChar char="○"/>
              <a:defRPr sz="1200">
                <a:solidFill>
                  <a:srgbClr val="FFFFFF"/>
                </a:solidFill>
              </a:defRPr>
            </a:lvl5pPr>
            <a:lvl6pPr marL="2743200" lvl="5" indent="-304800" algn="l">
              <a:lnSpc>
                <a:spcPct val="115000"/>
              </a:lnSpc>
              <a:spcBef>
                <a:spcPts val="0"/>
              </a:spcBef>
              <a:spcAft>
                <a:spcPts val="0"/>
              </a:spcAft>
              <a:buClr>
                <a:srgbClr val="FFFFFF"/>
              </a:buClr>
              <a:buSzPts val="1200"/>
              <a:buChar char="■"/>
              <a:defRPr sz="1200">
                <a:solidFill>
                  <a:srgbClr val="FFFFFF"/>
                </a:solidFill>
              </a:defRPr>
            </a:lvl6pPr>
            <a:lvl7pPr marL="3200400" lvl="6" indent="-304800" algn="l">
              <a:lnSpc>
                <a:spcPct val="115000"/>
              </a:lnSpc>
              <a:spcBef>
                <a:spcPts val="0"/>
              </a:spcBef>
              <a:spcAft>
                <a:spcPts val="0"/>
              </a:spcAft>
              <a:buClr>
                <a:srgbClr val="FFFFFF"/>
              </a:buClr>
              <a:buSzPts val="1200"/>
              <a:buChar char="●"/>
              <a:defRPr sz="1200">
                <a:solidFill>
                  <a:srgbClr val="FFFFFF"/>
                </a:solidFill>
              </a:defRPr>
            </a:lvl7pPr>
            <a:lvl8pPr marL="3657600" lvl="7" indent="-304800" algn="l">
              <a:lnSpc>
                <a:spcPct val="115000"/>
              </a:lnSpc>
              <a:spcBef>
                <a:spcPts val="0"/>
              </a:spcBef>
              <a:spcAft>
                <a:spcPts val="0"/>
              </a:spcAft>
              <a:buClr>
                <a:srgbClr val="FFFFFF"/>
              </a:buClr>
              <a:buSzPts val="1200"/>
              <a:buChar char="○"/>
              <a:defRPr sz="1200">
                <a:solidFill>
                  <a:srgbClr val="FFFFFF"/>
                </a:solidFill>
              </a:defRPr>
            </a:lvl8pPr>
            <a:lvl9pPr marL="4114800" lvl="8" indent="-304800" algn="l">
              <a:lnSpc>
                <a:spcPct val="115000"/>
              </a:lnSpc>
              <a:spcBef>
                <a:spcPts val="0"/>
              </a:spcBef>
              <a:spcAft>
                <a:spcPts val="0"/>
              </a:spcAft>
              <a:buClr>
                <a:srgbClr val="FFFFFF"/>
              </a:buClr>
              <a:buSzPts val="1200"/>
              <a:buChar char="■"/>
              <a:defRPr sz="1200">
                <a:solidFill>
                  <a:srgbClr val="FFFFFF"/>
                </a:solidFill>
              </a:defRPr>
            </a:lvl9pPr>
          </a:lstStyle>
          <a:p>
            <a:endParaRPr/>
          </a:p>
        </p:txBody>
      </p:sp>
      <p:sp>
        <p:nvSpPr>
          <p:cNvPr id="101" name="Google Shape;101;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p:cSld name="AUTOLAYOUT_5">
    <p:bg>
      <p:bgPr>
        <a:solidFill>
          <a:srgbClr val="FFFFFF"/>
        </a:solidFill>
        <a:effectLst/>
      </p:bgPr>
    </p:bg>
    <p:spTree>
      <p:nvGrpSpPr>
        <p:cNvPr id="1" name="Shape 102"/>
        <p:cNvGrpSpPr/>
        <p:nvPr/>
      </p:nvGrpSpPr>
      <p:grpSpPr>
        <a:xfrm>
          <a:off x="0" y="0"/>
          <a:ext cx="0" cy="0"/>
          <a:chOff x="0" y="0"/>
          <a:chExt cx="0" cy="0"/>
        </a:xfrm>
      </p:grpSpPr>
      <p:pic>
        <p:nvPicPr>
          <p:cNvPr id="103" name="Google Shape;103;p16"/>
          <p:cNvPicPr preferRelativeResize="0"/>
          <p:nvPr/>
        </p:nvPicPr>
        <p:blipFill>
          <a:blip r:embed="rId2">
            <a:alphaModFix/>
          </a:blip>
          <a:stretch>
            <a:fillRect/>
          </a:stretch>
        </p:blipFill>
        <p:spPr>
          <a:xfrm>
            <a:off x="-1" y="-3"/>
            <a:ext cx="9144007" cy="5143500"/>
          </a:xfrm>
          <a:prstGeom prst="rect">
            <a:avLst/>
          </a:prstGeom>
          <a:noFill/>
          <a:ln>
            <a:noFill/>
          </a:ln>
        </p:spPr>
      </p:pic>
      <p:sp>
        <p:nvSpPr>
          <p:cNvPr id="104" name="Google Shape;104;p16"/>
          <p:cNvSpPr txBox="1">
            <a:spLocks noGrp="1"/>
          </p:cNvSpPr>
          <p:nvPr>
            <p:ph type="ctrTitle"/>
          </p:nvPr>
        </p:nvSpPr>
        <p:spPr>
          <a:xfrm>
            <a:off x="436825" y="901200"/>
            <a:ext cx="4065900" cy="3341100"/>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105" name="Google Shape;105;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drive.google.com/file/d/1sLFDMj0DY2gqpIQSkNtdbobCJrMaK0zD/view" TargetMode="External"/><Relationship Id="rId3" Type="http://schemas.openxmlformats.org/officeDocument/2006/relationships/hyperlink" Target="http://drive.google.com/file/d/1c8UteleQmwwUKFNJakaypmbYBVLyIIO7/view" TargetMode="External"/><Relationship Id="rId7" Type="http://schemas.openxmlformats.org/officeDocument/2006/relationships/hyperlink" Target="http://drive.google.com/file/d/1UqRZYXBMWgXvy7XC8tcvNCqAiWNsaSGX/view"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hyperlink" Target="http://drive.google.com/file/d/1RlI4qDep4zE8R9GumD9RBUbY97rp09EU/view" TargetMode="External"/><Relationship Id="rId5" Type="http://schemas.openxmlformats.org/officeDocument/2006/relationships/hyperlink" Target="http://drive.google.com/file/d/1f6YzaOg8d8SojbQf8Rsi7MRrjVEpZJkt/view" TargetMode="External"/><Relationship Id="rId4" Type="http://schemas.openxmlformats.org/officeDocument/2006/relationships/image" Target="../media/image56.png"/><Relationship Id="rId9" Type="http://schemas.openxmlformats.org/officeDocument/2006/relationships/hyperlink" Target="http://drive.google.com/file/d/1DVXEYAG8ir5QaLVXBb8PEGENSVG3n9Q4/view"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a:off x="224125" y="815100"/>
            <a:ext cx="4483800" cy="1727700"/>
          </a:xfrm>
          <a:prstGeom prst="rect">
            <a:avLst/>
          </a:prstGeom>
        </p:spPr>
        <p:txBody>
          <a:bodyPr spcFirstLastPara="1" wrap="square" lIns="91425" tIns="91425" rIns="91425" bIns="91425" anchor="b" anchorCtr="0">
            <a:normAutofit/>
          </a:bodyPr>
          <a:lstStyle/>
          <a:p>
            <a:pPr marL="0" lvl="0" indent="0" algn="l" rtl="0">
              <a:lnSpc>
                <a:spcPct val="120000"/>
              </a:lnSpc>
              <a:spcBef>
                <a:spcPts val="0"/>
              </a:spcBef>
              <a:spcAft>
                <a:spcPts val="0"/>
              </a:spcAft>
              <a:buNone/>
            </a:pPr>
            <a:r>
              <a:rPr lang="en" sz="2300">
                <a:solidFill>
                  <a:srgbClr val="212529"/>
                </a:solidFill>
                <a:highlight>
                  <a:srgbClr val="FFFFFF"/>
                </a:highlight>
                <a:latin typeface="Roboto"/>
                <a:ea typeface="Roboto"/>
                <a:cs typeface="Roboto"/>
                <a:sym typeface="Roboto"/>
              </a:rPr>
              <a:t>CS232.L21.KHCL</a:t>
            </a:r>
            <a:endParaRPr sz="2300">
              <a:solidFill>
                <a:srgbClr val="212529"/>
              </a:solidFill>
              <a:highlight>
                <a:srgbClr val="FFFFFF"/>
              </a:highlight>
              <a:latin typeface="Roboto"/>
              <a:ea typeface="Roboto"/>
              <a:cs typeface="Roboto"/>
              <a:sym typeface="Roboto"/>
            </a:endParaRPr>
          </a:p>
          <a:p>
            <a:pPr marL="0" lvl="0" indent="0" algn="l" rtl="0">
              <a:spcBef>
                <a:spcPts val="600"/>
              </a:spcBef>
              <a:spcAft>
                <a:spcPts val="0"/>
              </a:spcAft>
              <a:buNone/>
            </a:pPr>
            <a:endParaRPr>
              <a:latin typeface="Nunito"/>
              <a:ea typeface="Nunito"/>
              <a:cs typeface="Nunito"/>
              <a:sym typeface="Nunito"/>
            </a:endParaRPr>
          </a:p>
        </p:txBody>
      </p:sp>
      <p:sp>
        <p:nvSpPr>
          <p:cNvPr id="111" name="Google Shape;111;p17"/>
          <p:cNvSpPr txBox="1"/>
          <p:nvPr/>
        </p:nvSpPr>
        <p:spPr>
          <a:xfrm>
            <a:off x="369075" y="2517925"/>
            <a:ext cx="456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highlight>
                  <a:srgbClr val="FFFFFF"/>
                </a:highlight>
                <a:latin typeface="Roboto"/>
                <a:ea typeface="Roboto"/>
                <a:cs typeface="Roboto"/>
                <a:sym typeface="Roboto"/>
              </a:rPr>
              <a:t>Nén với Principal Component Analysis (PCA)</a:t>
            </a:r>
            <a:endParaRPr sz="1700">
              <a:latin typeface="Lato"/>
              <a:ea typeface="Lato"/>
              <a:cs typeface="Lato"/>
              <a:sym typeface="Lato"/>
            </a:endParaRPr>
          </a:p>
        </p:txBody>
      </p:sp>
      <p:sp>
        <p:nvSpPr>
          <p:cNvPr id="112" name="Google Shape;112;p17"/>
          <p:cNvSpPr txBox="1"/>
          <p:nvPr/>
        </p:nvSpPr>
        <p:spPr>
          <a:xfrm>
            <a:off x="2502525" y="3370450"/>
            <a:ext cx="292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Nunito SemiBold"/>
                <a:ea typeface="Nunito SemiBold"/>
                <a:cs typeface="Nunito SemiBold"/>
                <a:sym typeface="Nunito SemiBold"/>
              </a:rPr>
              <a:t>GV hướng dẫn: Nguyễn Vinh Tiệp</a:t>
            </a:r>
            <a:endParaRPr>
              <a:solidFill>
                <a:schemeClr val="dk2"/>
              </a:solidFill>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p:nvPr/>
        </p:nvSpPr>
        <p:spPr>
          <a:xfrm>
            <a:off x="3916500" y="1951450"/>
            <a:ext cx="1311000" cy="1167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a:t>   </a:t>
            </a:r>
            <a:r>
              <a:rPr lang="en">
                <a:latin typeface="Nunito ExtraBold"/>
                <a:ea typeface="Nunito ExtraBold"/>
                <a:cs typeface="Nunito ExtraBold"/>
                <a:sym typeface="Nunito ExtraBold"/>
              </a:rPr>
              <a:t> PCA</a:t>
            </a:r>
            <a:endParaRPr>
              <a:latin typeface="Nunito ExtraBold"/>
              <a:ea typeface="Nunito ExtraBold"/>
              <a:cs typeface="Nunito ExtraBold"/>
              <a:sym typeface="Nunito ExtraBold"/>
            </a:endParaRPr>
          </a:p>
        </p:txBody>
      </p:sp>
      <p:sp>
        <p:nvSpPr>
          <p:cNvPr id="180" name="Google Shape;180;p27"/>
          <p:cNvSpPr/>
          <p:nvPr/>
        </p:nvSpPr>
        <p:spPr>
          <a:xfrm>
            <a:off x="5947150" y="831625"/>
            <a:ext cx="2582400" cy="14574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Nunito SemiBold"/>
                <a:ea typeface="Nunito SemiBold"/>
                <a:cs typeface="Nunito SemiBold"/>
                <a:sym typeface="Nunito SemiBold"/>
              </a:rPr>
              <a:t>Trích xuất được thành phần chính và loại bỏ thành phần dư thừa.</a:t>
            </a:r>
            <a:endParaRPr dirty="0">
              <a:latin typeface="Nunito SemiBold"/>
              <a:ea typeface="Nunito SemiBold"/>
              <a:cs typeface="Nunito SemiBold"/>
              <a:sym typeface="Nunito SemiBold"/>
            </a:endParaRPr>
          </a:p>
        </p:txBody>
      </p:sp>
      <p:cxnSp>
        <p:nvCxnSpPr>
          <p:cNvPr id="181" name="Google Shape;181;p27"/>
          <p:cNvCxnSpPr>
            <a:stCxn id="179" idx="7"/>
            <a:endCxn id="180" idx="1"/>
          </p:cNvCxnSpPr>
          <p:nvPr/>
        </p:nvCxnSpPr>
        <p:spPr>
          <a:xfrm rot="10800000" flipH="1">
            <a:off x="5035508" y="1560285"/>
            <a:ext cx="911700" cy="562200"/>
          </a:xfrm>
          <a:prstGeom prst="straightConnector1">
            <a:avLst/>
          </a:prstGeom>
          <a:noFill/>
          <a:ln w="9525" cap="flat" cmpd="sng">
            <a:solidFill>
              <a:schemeClr val="dk2"/>
            </a:solidFill>
            <a:prstDash val="solid"/>
            <a:round/>
            <a:headEnd type="none" w="med" len="med"/>
            <a:tailEnd type="triangle" w="med" len="med"/>
          </a:ln>
        </p:spPr>
      </p:cxnSp>
      <p:sp>
        <p:nvSpPr>
          <p:cNvPr id="182" name="Google Shape;182;p27"/>
          <p:cNvSpPr/>
          <p:nvPr/>
        </p:nvSpPr>
        <p:spPr>
          <a:xfrm>
            <a:off x="5947200" y="2352175"/>
            <a:ext cx="2922600" cy="2545200"/>
          </a:xfrm>
          <a:prstGeom prst="star6">
            <a:avLst>
              <a:gd name="adj" fmla="val 28868"/>
              <a:gd name="h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Nunito SemiBold"/>
                <a:ea typeface="Nunito SemiBold"/>
                <a:cs typeface="Nunito SemiBold"/>
                <a:sym typeface="Nunito SemiBold"/>
              </a:rPr>
              <a:t>PCA xây dựng 1 không gian mới ít chiều hơn, nhưng lại có khả năng biểu diễn dữ liệu tốt tương đương không gian cũ.</a:t>
            </a:r>
            <a:endParaRPr>
              <a:latin typeface="Nunito SemiBold"/>
              <a:ea typeface="Nunito SemiBold"/>
              <a:cs typeface="Nunito SemiBold"/>
              <a:sym typeface="Nunito SemiBold"/>
            </a:endParaRPr>
          </a:p>
        </p:txBody>
      </p:sp>
      <p:cxnSp>
        <p:nvCxnSpPr>
          <p:cNvPr id="183" name="Google Shape;183;p27"/>
          <p:cNvCxnSpPr>
            <a:stCxn id="179" idx="6"/>
            <a:endCxn id="182" idx="4"/>
          </p:cNvCxnSpPr>
          <p:nvPr/>
        </p:nvCxnSpPr>
        <p:spPr>
          <a:xfrm>
            <a:off x="5227500" y="2535400"/>
            <a:ext cx="719700" cy="45300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27"/>
          <p:cNvSpPr/>
          <p:nvPr/>
        </p:nvSpPr>
        <p:spPr>
          <a:xfrm>
            <a:off x="787175" y="1303100"/>
            <a:ext cx="2206200" cy="17148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Nunito SemiBold"/>
                <a:ea typeface="Nunito SemiBold"/>
                <a:cs typeface="Nunito SemiBold"/>
                <a:sym typeface="Nunito SemiBold"/>
              </a:rPr>
              <a:t>Có khả năng giảm chiều dữ liệu đi rất nhiều, từ đó tối ưu không gian lưu trữ và những mục đích khác </a:t>
            </a:r>
            <a:r>
              <a:rPr lang="en" b="1">
                <a:latin typeface="Nunito"/>
                <a:ea typeface="Nunito"/>
                <a:cs typeface="Nunito"/>
                <a:sym typeface="Nunito"/>
              </a:rPr>
              <a:t>(Nén ảnh,âm thanh...)</a:t>
            </a:r>
            <a:endParaRPr b="1">
              <a:latin typeface="Nunito"/>
              <a:ea typeface="Nunito"/>
              <a:cs typeface="Nunito"/>
              <a:sym typeface="Nunito"/>
            </a:endParaRPr>
          </a:p>
        </p:txBody>
      </p:sp>
      <p:cxnSp>
        <p:nvCxnSpPr>
          <p:cNvPr id="185" name="Google Shape;185;p27"/>
          <p:cNvCxnSpPr>
            <a:stCxn id="179" idx="1"/>
            <a:endCxn id="184" idx="3"/>
          </p:cNvCxnSpPr>
          <p:nvPr/>
        </p:nvCxnSpPr>
        <p:spPr>
          <a:xfrm flipH="1">
            <a:off x="2993392" y="2122485"/>
            <a:ext cx="1115100" cy="38100"/>
          </a:xfrm>
          <a:prstGeom prst="straightConnector1">
            <a:avLst/>
          </a:prstGeom>
          <a:noFill/>
          <a:ln w="9525" cap="flat" cmpd="sng">
            <a:solidFill>
              <a:schemeClr val="dk2"/>
            </a:solidFill>
            <a:prstDash val="solid"/>
            <a:round/>
            <a:headEnd type="none" w="med" len="med"/>
            <a:tailEnd type="triangle" w="med" len="med"/>
          </a:ln>
        </p:spPr>
      </p:cxnSp>
      <p:sp>
        <p:nvSpPr>
          <p:cNvPr id="186" name="Google Shape;186;p27"/>
          <p:cNvSpPr txBox="1"/>
          <p:nvPr/>
        </p:nvSpPr>
        <p:spPr>
          <a:xfrm>
            <a:off x="728675" y="653650"/>
            <a:ext cx="5143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Nunito"/>
                <a:ea typeface="Nunito"/>
                <a:cs typeface="Nunito"/>
                <a:sym typeface="Nunito"/>
              </a:rPr>
              <a:t>Giới thiệu PCA:</a:t>
            </a:r>
            <a:endParaRPr sz="2300">
              <a:latin typeface="Nunito"/>
              <a:ea typeface="Nunito"/>
              <a:cs typeface="Nunito"/>
              <a:sym typeface="Nunito"/>
            </a:endParaRPr>
          </a:p>
        </p:txBody>
      </p:sp>
      <p:sp>
        <p:nvSpPr>
          <p:cNvPr id="187" name="Google Shape;187;p27"/>
          <p:cNvSpPr/>
          <p:nvPr/>
        </p:nvSpPr>
        <p:spPr>
          <a:xfrm>
            <a:off x="857450" y="3266325"/>
            <a:ext cx="2121600" cy="1232100"/>
          </a:xfrm>
          <a:prstGeom prst="round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Trong không gian mới, các liên kết tiềm ẩn của dữ liệu có thể được khám phát tốt nhơn trong không gian cũ.</a:t>
            </a:r>
            <a:endParaRPr dirty="0"/>
          </a:p>
        </p:txBody>
      </p:sp>
      <p:cxnSp>
        <p:nvCxnSpPr>
          <p:cNvPr id="188" name="Google Shape;188;p27"/>
          <p:cNvCxnSpPr>
            <a:stCxn id="179" idx="3"/>
            <a:endCxn id="187" idx="3"/>
          </p:cNvCxnSpPr>
          <p:nvPr/>
        </p:nvCxnSpPr>
        <p:spPr>
          <a:xfrm flipH="1">
            <a:off x="2978992" y="2948315"/>
            <a:ext cx="1129500" cy="934200"/>
          </a:xfrm>
          <a:prstGeom prst="straightConnector1">
            <a:avLst/>
          </a:prstGeom>
          <a:noFill/>
          <a:ln w="9525" cap="flat" cmpd="sng">
            <a:solidFill>
              <a:schemeClr val="dk2"/>
            </a:solidFill>
            <a:prstDash val="solid"/>
            <a:round/>
            <a:headEnd type="none" w="med" len="med"/>
            <a:tailEnd type="triangle" w="med" len="med"/>
          </a:ln>
        </p:spPr>
      </p:cxnSp>
      <p:sp>
        <p:nvSpPr>
          <p:cNvPr id="189" name="Google Shape;189;p27"/>
          <p:cNvSpPr/>
          <p:nvPr/>
        </p:nvSpPr>
        <p:spPr>
          <a:xfrm>
            <a:off x="3736200" y="3564225"/>
            <a:ext cx="2007300" cy="1178700"/>
          </a:xfrm>
          <a:prstGeom prst="wave">
            <a:avLst>
              <a:gd name="adj1" fmla="val 1250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Được ứng dụng mạnh mẽ trong ML và trong nhiều lĩnh vực khác.</a:t>
            </a:r>
            <a:endParaRPr dirty="0"/>
          </a:p>
        </p:txBody>
      </p:sp>
      <p:cxnSp>
        <p:nvCxnSpPr>
          <p:cNvPr id="190" name="Google Shape;190;p27"/>
          <p:cNvCxnSpPr>
            <a:stCxn id="179" idx="4"/>
            <a:endCxn id="189" idx="0"/>
          </p:cNvCxnSpPr>
          <p:nvPr/>
        </p:nvCxnSpPr>
        <p:spPr>
          <a:xfrm>
            <a:off x="4572000" y="3119350"/>
            <a:ext cx="168000" cy="592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1000"/>
                                        <p:tgtEl>
                                          <p:spTgt spid="179"/>
                                        </p:tgtEl>
                                        <p:attrNameLst>
                                          <p:attrName>ppt_w</p:attrName>
                                        </p:attrNameLst>
                                      </p:cBhvr>
                                      <p:tavLst>
                                        <p:tav tm="0">
                                          <p:val>
                                            <p:strVal val="0"/>
                                          </p:val>
                                        </p:tav>
                                        <p:tav tm="100000">
                                          <p:val>
                                            <p:strVal val="#ppt_w"/>
                                          </p:val>
                                        </p:tav>
                                      </p:tavLst>
                                    </p:anim>
                                    <p:anim calcmode="lin" valueType="num">
                                      <p:cBhvr additive="base">
                                        <p:cTn id="8" dur="1000"/>
                                        <p:tgtEl>
                                          <p:spTgt spid="179"/>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1000"/>
                                        <p:tgtEl>
                                          <p:spTgt spid="181"/>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80"/>
                                        </p:tgtEl>
                                        <p:attrNameLst>
                                          <p:attrName>style.visibility</p:attrName>
                                        </p:attrNameLst>
                                      </p:cBhvr>
                                      <p:to>
                                        <p:strVal val="visible"/>
                                      </p:to>
                                    </p:set>
                                    <p:anim calcmode="lin" valueType="num">
                                      <p:cBhvr additive="base">
                                        <p:cTn id="18" dur="1000"/>
                                        <p:tgtEl>
                                          <p:spTgt spid="180"/>
                                        </p:tgtEl>
                                        <p:attrNameLst>
                                          <p:attrName>ppt_w</p:attrName>
                                        </p:attrNameLst>
                                      </p:cBhvr>
                                      <p:tavLst>
                                        <p:tav tm="0">
                                          <p:val>
                                            <p:strVal val="0"/>
                                          </p:val>
                                        </p:tav>
                                        <p:tav tm="100000">
                                          <p:val>
                                            <p:strVal val="#ppt_w"/>
                                          </p:val>
                                        </p:tav>
                                      </p:tavLst>
                                    </p:anim>
                                    <p:anim calcmode="lin" valueType="num">
                                      <p:cBhvr additive="base">
                                        <p:cTn id="19" dur="1000"/>
                                        <p:tgtEl>
                                          <p:spTgt spid="180"/>
                                        </p:tgtEl>
                                        <p:attrNameLst>
                                          <p:attrName>ppt_h</p:attrName>
                                        </p:attrNameLst>
                                      </p:cBhvr>
                                      <p:tavLst>
                                        <p:tav tm="0">
                                          <p:val>
                                            <p:str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3"/>
                                        </p:tgtEl>
                                        <p:attrNameLst>
                                          <p:attrName>style.visibility</p:attrName>
                                        </p:attrNameLst>
                                      </p:cBhvr>
                                      <p:to>
                                        <p:strVal val="visible"/>
                                      </p:to>
                                    </p:set>
                                    <p:animEffect transition="in" filter="fade">
                                      <p:cBhvr>
                                        <p:cTn id="24" dur="1000"/>
                                        <p:tgtEl>
                                          <p:spTgt spid="183"/>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82"/>
                                        </p:tgtEl>
                                        <p:attrNameLst>
                                          <p:attrName>style.visibility</p:attrName>
                                        </p:attrNameLst>
                                      </p:cBhvr>
                                      <p:to>
                                        <p:strVal val="visible"/>
                                      </p:to>
                                    </p:set>
                                    <p:anim calcmode="lin" valueType="num">
                                      <p:cBhvr additive="base">
                                        <p:cTn id="29" dur="1000"/>
                                        <p:tgtEl>
                                          <p:spTgt spid="182"/>
                                        </p:tgtEl>
                                        <p:attrNameLst>
                                          <p:attrName>ppt_w</p:attrName>
                                        </p:attrNameLst>
                                      </p:cBhvr>
                                      <p:tavLst>
                                        <p:tav tm="0">
                                          <p:val>
                                            <p:strVal val="0"/>
                                          </p:val>
                                        </p:tav>
                                        <p:tav tm="100000">
                                          <p:val>
                                            <p:strVal val="#ppt_w"/>
                                          </p:val>
                                        </p:tav>
                                      </p:tavLst>
                                    </p:anim>
                                    <p:anim calcmode="lin" valueType="num">
                                      <p:cBhvr additive="base">
                                        <p:cTn id="30" dur="1000"/>
                                        <p:tgtEl>
                                          <p:spTgt spid="182"/>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5"/>
                                        </p:tgtEl>
                                        <p:attrNameLst>
                                          <p:attrName>style.visibility</p:attrName>
                                        </p:attrNameLst>
                                      </p:cBhvr>
                                      <p:to>
                                        <p:strVal val="visible"/>
                                      </p:to>
                                    </p:set>
                                    <p:animEffect transition="in" filter="fade">
                                      <p:cBhvr>
                                        <p:cTn id="35" dur="1000"/>
                                        <p:tgtEl>
                                          <p:spTgt spid="185"/>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184"/>
                                        </p:tgtEl>
                                        <p:attrNameLst>
                                          <p:attrName>style.visibility</p:attrName>
                                        </p:attrNameLst>
                                      </p:cBhvr>
                                      <p:to>
                                        <p:strVal val="visible"/>
                                      </p:to>
                                    </p:set>
                                    <p:anim calcmode="lin" valueType="num">
                                      <p:cBhvr additive="base">
                                        <p:cTn id="40" dur="1000"/>
                                        <p:tgtEl>
                                          <p:spTgt spid="184"/>
                                        </p:tgtEl>
                                        <p:attrNameLst>
                                          <p:attrName>ppt_w</p:attrName>
                                        </p:attrNameLst>
                                      </p:cBhvr>
                                      <p:tavLst>
                                        <p:tav tm="0">
                                          <p:val>
                                            <p:strVal val="0"/>
                                          </p:val>
                                        </p:tav>
                                        <p:tav tm="100000">
                                          <p:val>
                                            <p:strVal val="#ppt_w"/>
                                          </p:val>
                                        </p:tav>
                                      </p:tavLst>
                                    </p:anim>
                                    <p:anim calcmode="lin" valueType="num">
                                      <p:cBhvr additive="base">
                                        <p:cTn id="41" dur="1000"/>
                                        <p:tgtEl>
                                          <p:spTgt spid="184"/>
                                        </p:tgtEl>
                                        <p:attrNameLst>
                                          <p:attrName>ppt_h</p:attrName>
                                        </p:attrNameLst>
                                      </p:cBhvr>
                                      <p:tavLst>
                                        <p:tav tm="0">
                                          <p:val>
                                            <p:str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8"/>
                                        </p:tgtEl>
                                        <p:attrNameLst>
                                          <p:attrName>style.visibility</p:attrName>
                                        </p:attrNameLst>
                                      </p:cBhvr>
                                      <p:to>
                                        <p:strVal val="visible"/>
                                      </p:to>
                                    </p:set>
                                    <p:animEffect transition="in" filter="fade">
                                      <p:cBhvr>
                                        <p:cTn id="46" dur="1000"/>
                                        <p:tgtEl>
                                          <p:spTgt spid="188"/>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187"/>
                                        </p:tgtEl>
                                        <p:attrNameLst>
                                          <p:attrName>style.visibility</p:attrName>
                                        </p:attrNameLst>
                                      </p:cBhvr>
                                      <p:to>
                                        <p:strVal val="visible"/>
                                      </p:to>
                                    </p:set>
                                    <p:anim calcmode="lin" valueType="num">
                                      <p:cBhvr additive="base">
                                        <p:cTn id="51" dur="1000"/>
                                        <p:tgtEl>
                                          <p:spTgt spid="187"/>
                                        </p:tgtEl>
                                        <p:attrNameLst>
                                          <p:attrName>ppt_w</p:attrName>
                                        </p:attrNameLst>
                                      </p:cBhvr>
                                      <p:tavLst>
                                        <p:tav tm="0">
                                          <p:val>
                                            <p:strVal val="0"/>
                                          </p:val>
                                        </p:tav>
                                        <p:tav tm="100000">
                                          <p:val>
                                            <p:strVal val="#ppt_w"/>
                                          </p:val>
                                        </p:tav>
                                      </p:tavLst>
                                    </p:anim>
                                    <p:anim calcmode="lin" valueType="num">
                                      <p:cBhvr additive="base">
                                        <p:cTn id="52" dur="1000"/>
                                        <p:tgtEl>
                                          <p:spTgt spid="187"/>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0"/>
                                        </p:tgtEl>
                                        <p:attrNameLst>
                                          <p:attrName>style.visibility</p:attrName>
                                        </p:attrNameLst>
                                      </p:cBhvr>
                                      <p:to>
                                        <p:strVal val="visible"/>
                                      </p:to>
                                    </p:set>
                                    <p:animEffect transition="in" filter="fade">
                                      <p:cBhvr>
                                        <p:cTn id="57" dur="1000"/>
                                        <p:tgtEl>
                                          <p:spTgt spid="190"/>
                                        </p:tgtEl>
                                      </p:cBhvr>
                                    </p:animEffect>
                                  </p:childTnLst>
                                </p:cTn>
                              </p:par>
                            </p:childTnLst>
                          </p:cTn>
                        </p:par>
                      </p:childTnLst>
                    </p:cTn>
                  </p:par>
                  <p:par>
                    <p:cTn id="58" fill="hold">
                      <p:stCondLst>
                        <p:cond delay="indefinite"/>
                      </p:stCondLst>
                      <p:childTnLst>
                        <p:par>
                          <p:cTn id="59" fill="hold">
                            <p:stCondLst>
                              <p:cond delay="0"/>
                            </p:stCondLst>
                            <p:childTnLst>
                              <p:par>
                                <p:cTn id="60" presetID="23" presetClass="entr" presetSubtype="16" fill="hold" nodeType="clickEffect">
                                  <p:stCondLst>
                                    <p:cond delay="0"/>
                                  </p:stCondLst>
                                  <p:childTnLst>
                                    <p:set>
                                      <p:cBhvr>
                                        <p:cTn id="61" dur="1" fill="hold">
                                          <p:stCondLst>
                                            <p:cond delay="0"/>
                                          </p:stCondLst>
                                        </p:cTn>
                                        <p:tgtEl>
                                          <p:spTgt spid="189"/>
                                        </p:tgtEl>
                                        <p:attrNameLst>
                                          <p:attrName>style.visibility</p:attrName>
                                        </p:attrNameLst>
                                      </p:cBhvr>
                                      <p:to>
                                        <p:strVal val="visible"/>
                                      </p:to>
                                    </p:set>
                                    <p:anim calcmode="lin" valueType="num">
                                      <p:cBhvr additive="base">
                                        <p:cTn id="62" dur="1000"/>
                                        <p:tgtEl>
                                          <p:spTgt spid="189"/>
                                        </p:tgtEl>
                                        <p:attrNameLst>
                                          <p:attrName>ppt_w</p:attrName>
                                        </p:attrNameLst>
                                      </p:cBhvr>
                                      <p:tavLst>
                                        <p:tav tm="0">
                                          <p:val>
                                            <p:strVal val="0"/>
                                          </p:val>
                                        </p:tav>
                                        <p:tav tm="100000">
                                          <p:val>
                                            <p:strVal val="#ppt_w"/>
                                          </p:val>
                                        </p:tav>
                                      </p:tavLst>
                                    </p:anim>
                                    <p:anim calcmode="lin" valueType="num">
                                      <p:cBhvr additive="base">
                                        <p:cTn id="63" dur="1000"/>
                                        <p:tgtEl>
                                          <p:spTgt spid="18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0">
                <a:solidFill>
                  <a:srgbClr val="000000"/>
                </a:solidFill>
                <a:latin typeface="Nunito"/>
                <a:ea typeface="Nunito"/>
                <a:cs typeface="Nunito"/>
                <a:sym typeface="Nunito"/>
              </a:rPr>
              <a:t>Giới thiệu PCA:</a:t>
            </a:r>
            <a:endParaRPr/>
          </a:p>
        </p:txBody>
      </p:sp>
      <p:sp>
        <p:nvSpPr>
          <p:cNvPr id="172" name="Google Shape;172;p26"/>
          <p:cNvSpPr txBox="1"/>
          <p:nvPr/>
        </p:nvSpPr>
        <p:spPr>
          <a:xfrm>
            <a:off x="470575" y="2818825"/>
            <a:ext cx="3740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Nunito"/>
                <a:ea typeface="Nunito"/>
                <a:cs typeface="Nunito"/>
                <a:sym typeface="Nunito"/>
              </a:rPr>
              <a:t>PCA còn đặc biệt có thể dùng để </a:t>
            </a:r>
            <a:r>
              <a:rPr lang="en" sz="1300" b="1">
                <a:latin typeface="Nunito"/>
                <a:ea typeface="Nunito"/>
                <a:cs typeface="Nunito"/>
                <a:sym typeface="Nunito"/>
              </a:rPr>
              <a:t>nén dữ liệu</a:t>
            </a:r>
            <a:r>
              <a:rPr lang="en" sz="1300">
                <a:latin typeface="Nunito"/>
                <a:ea typeface="Nunito"/>
                <a:cs typeface="Nunito"/>
                <a:sym typeface="Nunito"/>
              </a:rPr>
              <a:t> !</a:t>
            </a:r>
            <a:endParaRPr sz="1600">
              <a:latin typeface="Nunito"/>
              <a:ea typeface="Nunito"/>
              <a:cs typeface="Nunito"/>
              <a:sym typeface="Nunito"/>
            </a:endParaRPr>
          </a:p>
        </p:txBody>
      </p:sp>
      <p:pic>
        <p:nvPicPr>
          <p:cNvPr id="173" name="Google Shape;173;p26"/>
          <p:cNvPicPr preferRelativeResize="0"/>
          <p:nvPr/>
        </p:nvPicPr>
        <p:blipFill>
          <a:blip r:embed="rId3">
            <a:alphaModFix/>
          </a:blip>
          <a:stretch>
            <a:fillRect/>
          </a:stretch>
        </p:blipFill>
        <p:spPr>
          <a:xfrm>
            <a:off x="4931500" y="1853850"/>
            <a:ext cx="3960292" cy="2984851"/>
          </a:xfrm>
          <a:prstGeom prst="rect">
            <a:avLst/>
          </a:prstGeom>
          <a:noFill/>
          <a:ln>
            <a:noFill/>
          </a:ln>
        </p:spPr>
      </p:pic>
      <p:sp>
        <p:nvSpPr>
          <p:cNvPr id="174" name="Google Shape;174;p26"/>
          <p:cNvSpPr txBox="1"/>
          <p:nvPr/>
        </p:nvSpPr>
        <p:spPr>
          <a:xfrm>
            <a:off x="5907950" y="4745900"/>
            <a:ext cx="2446800" cy="400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latin typeface="Nunito"/>
                <a:ea typeface="Nunito"/>
                <a:cs typeface="Nunito"/>
                <a:sym typeface="Nunito"/>
              </a:rPr>
              <a:t>Nén ảnh với PCA</a:t>
            </a:r>
            <a:endParaRPr>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heel(1)">
                                      <p:cBhvr>
                                        <p:cTn id="7" dur="2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633000" y="12757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0">
                <a:solidFill>
                  <a:srgbClr val="000000"/>
                </a:solidFill>
                <a:latin typeface="Nunito"/>
                <a:ea typeface="Nunito"/>
                <a:cs typeface="Nunito"/>
                <a:sym typeface="Nunito"/>
              </a:rPr>
              <a:t>Giới thiệu PCA:</a:t>
            </a:r>
            <a:endParaRPr/>
          </a:p>
        </p:txBody>
      </p:sp>
      <p:pic>
        <p:nvPicPr>
          <p:cNvPr id="196" name="Google Shape;196;p28"/>
          <p:cNvPicPr preferRelativeResize="0"/>
          <p:nvPr/>
        </p:nvPicPr>
        <p:blipFill>
          <a:blip r:embed="rId3">
            <a:alphaModFix/>
          </a:blip>
          <a:stretch>
            <a:fillRect/>
          </a:stretch>
        </p:blipFill>
        <p:spPr>
          <a:xfrm>
            <a:off x="3976300" y="2119900"/>
            <a:ext cx="5033575" cy="2239700"/>
          </a:xfrm>
          <a:prstGeom prst="rect">
            <a:avLst/>
          </a:prstGeom>
          <a:noFill/>
          <a:ln>
            <a:noFill/>
          </a:ln>
        </p:spPr>
      </p:pic>
      <p:sp>
        <p:nvSpPr>
          <p:cNvPr id="197" name="Google Shape;197;p28"/>
          <p:cNvSpPr txBox="1"/>
          <p:nvPr/>
        </p:nvSpPr>
        <p:spPr>
          <a:xfrm>
            <a:off x="325100" y="2605825"/>
            <a:ext cx="3423900" cy="104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250">
                <a:highlight>
                  <a:srgbClr val="FFFFFF"/>
                </a:highlight>
                <a:latin typeface="Nunito"/>
                <a:ea typeface="Nunito"/>
                <a:cs typeface="Nunito"/>
                <a:sym typeface="Nunito"/>
              </a:rPr>
              <a:t>Cùng là 1 chú lạc đà, tuy nhiên với các góc nhìn khác nhau (trục thông tin), chúng ta có những cách thu nhận thông tin khác nhau và cho ta những kết luận khác nhau !</a:t>
            </a:r>
            <a:endParaRPr sz="1250">
              <a:highlight>
                <a:srgbClr val="FFFFFF"/>
              </a:highlight>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Ý tưởng chính đằng sau PCA?</a:t>
            </a:r>
            <a:endParaRPr>
              <a:latin typeface="Nunito"/>
              <a:ea typeface="Nunito"/>
              <a:cs typeface="Nunito"/>
              <a:sym typeface="Nunito"/>
            </a:endParaRPr>
          </a:p>
        </p:txBody>
      </p:sp>
      <p:pic>
        <p:nvPicPr>
          <p:cNvPr id="203" name="Google Shape;203;p29"/>
          <p:cNvPicPr preferRelativeResize="0"/>
          <p:nvPr/>
        </p:nvPicPr>
        <p:blipFill>
          <a:blip r:embed="rId3">
            <a:alphaModFix/>
          </a:blip>
          <a:stretch>
            <a:fillRect/>
          </a:stretch>
        </p:blipFill>
        <p:spPr>
          <a:xfrm>
            <a:off x="5194050" y="2571750"/>
            <a:ext cx="1649300" cy="2064650"/>
          </a:xfrm>
          <a:prstGeom prst="rect">
            <a:avLst/>
          </a:prstGeom>
          <a:noFill/>
          <a:ln>
            <a:noFill/>
          </a:ln>
        </p:spPr>
      </p:pic>
      <p:pic>
        <p:nvPicPr>
          <p:cNvPr id="204" name="Google Shape;204;p29"/>
          <p:cNvPicPr preferRelativeResize="0"/>
          <p:nvPr/>
        </p:nvPicPr>
        <p:blipFill>
          <a:blip r:embed="rId4">
            <a:alphaModFix/>
          </a:blip>
          <a:stretch>
            <a:fillRect/>
          </a:stretch>
        </p:blipFill>
        <p:spPr>
          <a:xfrm>
            <a:off x="7072025" y="2571750"/>
            <a:ext cx="1576900" cy="2324250"/>
          </a:xfrm>
          <a:prstGeom prst="rect">
            <a:avLst/>
          </a:prstGeom>
          <a:noFill/>
          <a:ln>
            <a:noFill/>
          </a:ln>
        </p:spPr>
      </p:pic>
      <p:sp>
        <p:nvSpPr>
          <p:cNvPr id="205" name="Google Shape;205;p29"/>
          <p:cNvSpPr txBox="1"/>
          <p:nvPr/>
        </p:nvSpPr>
        <p:spPr>
          <a:xfrm>
            <a:off x="861075" y="1860425"/>
            <a:ext cx="7557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“Describe the variation of </a:t>
            </a:r>
            <a:r>
              <a:rPr lang="en" i="1" u="sng" dirty="0">
                <a:latin typeface="Lato"/>
                <a:ea typeface="Lato"/>
                <a:cs typeface="Lato"/>
                <a:sym typeface="Lato"/>
              </a:rPr>
              <a:t>multiple correlated variables</a:t>
            </a:r>
            <a:r>
              <a:rPr lang="en" dirty="0">
                <a:latin typeface="Lato"/>
                <a:ea typeface="Lato"/>
                <a:cs typeface="Lato"/>
                <a:sym typeface="Lato"/>
              </a:rPr>
              <a:t> by </a:t>
            </a:r>
            <a:r>
              <a:rPr lang="en" b="1" i="1" dirty="0">
                <a:latin typeface="Lato"/>
                <a:ea typeface="Lato"/>
                <a:cs typeface="Lato"/>
                <a:sym typeface="Lato"/>
              </a:rPr>
              <a:t>a group of new uncorrelated variables (components)</a:t>
            </a:r>
            <a:r>
              <a:rPr lang="en" dirty="0">
                <a:latin typeface="Lato"/>
                <a:ea typeface="Lato"/>
                <a:cs typeface="Lato"/>
                <a:sym typeface="Lato"/>
              </a:rPr>
              <a:t>”</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barn(inVertical)">
                                      <p:cBhvr>
                                        <p:cTn id="7" dur="5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wheel(1)">
                                      <p:cBhvr>
                                        <p:cTn id="12" dur="2000"/>
                                        <p:tgtEl>
                                          <p:spTgt spid="20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04"/>
                                        </p:tgtEl>
                                        <p:attrNameLst>
                                          <p:attrName>style.visibility</p:attrName>
                                        </p:attrNameLst>
                                      </p:cBhvr>
                                      <p:to>
                                        <p:strVal val="visible"/>
                                      </p:to>
                                    </p:set>
                                    <p:animEffect transition="in" filter="wheel(1)">
                                      <p:cBhvr>
                                        <p:cTn id="17" dur="2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Ý tưởng chính đằng sau PCA?</a:t>
            </a:r>
            <a:endParaRPr/>
          </a:p>
        </p:txBody>
      </p:sp>
      <p:sp>
        <p:nvSpPr>
          <p:cNvPr id="211" name="Google Shape;211;p30"/>
          <p:cNvSpPr txBox="1">
            <a:spLocks noGrp="1"/>
          </p:cNvSpPr>
          <p:nvPr>
            <p:ph type="body" idx="1"/>
          </p:nvPr>
        </p:nvSpPr>
        <p:spPr>
          <a:xfrm>
            <a:off x="727650" y="2092865"/>
            <a:ext cx="7688700" cy="22611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1200"/>
              </a:spcBef>
              <a:spcAft>
                <a:spcPts val="0"/>
              </a:spcAft>
              <a:buNone/>
            </a:pPr>
            <a:r>
              <a:rPr lang="en" dirty="0">
                <a:solidFill>
                  <a:schemeClr val="dk2"/>
                </a:solidFill>
                <a:latin typeface="Nunito"/>
                <a:ea typeface="Nunito"/>
                <a:cs typeface="Nunito"/>
                <a:sym typeface="Nunito"/>
              </a:rPr>
              <a:t>Giả sử chỉ có 2 biến số , mà 2 biến số này có mối tương quan cao(highly correlated): </a:t>
            </a:r>
            <a:endParaRPr dirty="0">
              <a:solidFill>
                <a:schemeClr val="dk2"/>
              </a:solidFill>
              <a:latin typeface="Nunito"/>
              <a:ea typeface="Nunito"/>
              <a:cs typeface="Nunito"/>
              <a:sym typeface="Nunito"/>
            </a:endParaRPr>
          </a:p>
          <a:p>
            <a:pPr marL="0" lvl="0" indent="0" algn="l" rtl="0">
              <a:lnSpc>
                <a:spcPct val="150000"/>
              </a:lnSpc>
              <a:spcBef>
                <a:spcPts val="1200"/>
              </a:spcBef>
              <a:spcAft>
                <a:spcPts val="0"/>
              </a:spcAft>
              <a:buNone/>
            </a:pPr>
            <a:r>
              <a:rPr lang="en" dirty="0">
                <a:solidFill>
                  <a:schemeClr val="dk2"/>
                </a:solidFill>
                <a:latin typeface="Nunito"/>
                <a:ea typeface="Nunito"/>
                <a:cs typeface="Nunito"/>
                <a:sym typeface="Nunito"/>
              </a:rPr>
              <a:t>            	+ 2 biến này có thể phản ánh 1 biến số mà chúng ta không quan sát được được. (underlying unobserved factor) </a:t>
            </a:r>
            <a:r>
              <a:rPr lang="en" dirty="0">
                <a:solidFill>
                  <a:srgbClr val="9900FF"/>
                </a:solidFill>
                <a:latin typeface="Nunito"/>
                <a:ea typeface="Nunito"/>
                <a:cs typeface="Nunito"/>
                <a:sym typeface="Nunito"/>
              </a:rPr>
              <a:t>(latent factor</a:t>
            </a:r>
            <a:r>
              <a:rPr lang="en" dirty="0">
                <a:solidFill>
                  <a:schemeClr val="dk2"/>
                </a:solidFill>
                <a:latin typeface="Nunito"/>
                <a:ea typeface="Nunito"/>
                <a:cs typeface="Nunito"/>
                <a:sym typeface="Nunito"/>
              </a:rPr>
              <a:t>).</a:t>
            </a:r>
            <a:endParaRPr dirty="0">
              <a:solidFill>
                <a:schemeClr val="dk2"/>
              </a:solidFill>
              <a:latin typeface="Nunito"/>
              <a:ea typeface="Nunito"/>
              <a:cs typeface="Nunito"/>
              <a:sym typeface="Nunito"/>
            </a:endParaRPr>
          </a:p>
          <a:p>
            <a:pPr marL="0" lvl="0" indent="0" algn="l" rtl="0">
              <a:lnSpc>
                <a:spcPct val="150000"/>
              </a:lnSpc>
              <a:spcBef>
                <a:spcPts val="1200"/>
              </a:spcBef>
              <a:spcAft>
                <a:spcPts val="0"/>
              </a:spcAft>
              <a:buNone/>
            </a:pPr>
            <a:r>
              <a:rPr lang="en" dirty="0">
                <a:solidFill>
                  <a:schemeClr val="dk2"/>
                </a:solidFill>
                <a:latin typeface="Nunito"/>
                <a:ea typeface="Nunito"/>
                <a:cs typeface="Nunito"/>
                <a:sym typeface="Nunito"/>
              </a:rPr>
              <a:t>            	+ Chúng ta chỉ cần 1 biến cũng có thể biết được biến số kia.</a:t>
            </a:r>
            <a:endParaRPr dirty="0">
              <a:solidFill>
                <a:schemeClr val="dk2"/>
              </a:solidFill>
              <a:latin typeface="Nunito"/>
              <a:ea typeface="Nunito"/>
              <a:cs typeface="Nunito"/>
              <a:sym typeface="Nunito"/>
            </a:endParaRPr>
          </a:p>
          <a:p>
            <a:pPr marL="0" lvl="0" indent="0" algn="l" rtl="0">
              <a:lnSpc>
                <a:spcPct val="150000"/>
              </a:lnSpc>
              <a:spcBef>
                <a:spcPts val="1200"/>
              </a:spcBef>
              <a:spcAft>
                <a:spcPts val="0"/>
              </a:spcAft>
              <a:buNone/>
            </a:pPr>
            <a:r>
              <a:rPr lang="en" dirty="0">
                <a:solidFill>
                  <a:schemeClr val="dk2"/>
                </a:solidFill>
                <a:latin typeface="Nunito"/>
                <a:ea typeface="Nunito"/>
                <a:cs typeface="Nunito"/>
                <a:sym typeface="Nunito"/>
              </a:rPr>
              <a:t>Biến bề dưới (</a:t>
            </a:r>
            <a:r>
              <a:rPr lang="en" b="1" i="1" dirty="0">
                <a:solidFill>
                  <a:schemeClr val="dk2"/>
                </a:solidFill>
                <a:latin typeface="Nunito"/>
                <a:ea typeface="Nunito"/>
                <a:cs typeface="Nunito"/>
                <a:sym typeface="Nunito"/>
              </a:rPr>
              <a:t>latent variables</a:t>
            </a:r>
            <a:r>
              <a:rPr lang="en" dirty="0">
                <a:solidFill>
                  <a:schemeClr val="dk2"/>
                </a:solidFill>
                <a:latin typeface="Nunito"/>
                <a:ea typeface="Nunito"/>
                <a:cs typeface="Nunito"/>
                <a:sym typeface="Nunito"/>
              </a:rPr>
              <a:t>) được gọi là “</a:t>
            </a:r>
            <a:r>
              <a:rPr lang="en" b="1" i="1" dirty="0">
                <a:solidFill>
                  <a:schemeClr val="dk2"/>
                </a:solidFill>
                <a:latin typeface="Nunito"/>
                <a:ea typeface="Nunito"/>
                <a:cs typeface="Nunito"/>
                <a:sym typeface="Nunito"/>
              </a:rPr>
              <a:t>factors</a:t>
            </a:r>
            <a:r>
              <a:rPr lang="en" dirty="0">
                <a:solidFill>
                  <a:schemeClr val="dk2"/>
                </a:solidFill>
                <a:latin typeface="Nunito"/>
                <a:ea typeface="Nunito"/>
                <a:cs typeface="Nunito"/>
                <a:sym typeface="Nunito"/>
              </a:rPr>
              <a:t>” or “</a:t>
            </a:r>
            <a:r>
              <a:rPr lang="en" b="1" i="1" dirty="0">
                <a:solidFill>
                  <a:schemeClr val="dk2"/>
                </a:solidFill>
                <a:latin typeface="Nunito"/>
                <a:ea typeface="Nunito"/>
                <a:cs typeface="Nunito"/>
                <a:sym typeface="Nunito"/>
              </a:rPr>
              <a:t>principal component”.</a:t>
            </a:r>
            <a:r>
              <a:rPr lang="en" dirty="0">
                <a:solidFill>
                  <a:schemeClr val="dk2"/>
                </a:solidFill>
                <a:latin typeface="Nunito"/>
                <a:ea typeface="Nunito"/>
                <a:cs typeface="Nunito"/>
                <a:sym typeface="Nunito"/>
              </a:rPr>
              <a:t> </a:t>
            </a:r>
            <a:endParaRPr dirty="0">
              <a:solidFill>
                <a:schemeClr val="dk2"/>
              </a:solidFill>
              <a:latin typeface="Nunito"/>
              <a:ea typeface="Nunito"/>
              <a:cs typeface="Nunito"/>
              <a:sym typeface="Nunito"/>
            </a:endParaRPr>
          </a:p>
          <a:p>
            <a:pPr marL="0" lvl="0" indent="0" algn="l" rtl="0">
              <a:spcBef>
                <a:spcPts val="1200"/>
              </a:spcBef>
              <a:spcAft>
                <a:spcPts val="12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 calcmode="lin" valueType="num">
                                      <p:cBhvr additive="base">
                                        <p:cTn id="7" dur="1000" fill="hold"/>
                                        <p:tgtEl>
                                          <p:spTgt spid="21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11">
                                            <p:txEl>
                                              <p:pRg st="1" end="1"/>
                                            </p:txEl>
                                          </p:spTgt>
                                        </p:tgtEl>
                                        <p:attrNameLst>
                                          <p:attrName>style.visibility</p:attrName>
                                        </p:attrNameLst>
                                      </p:cBhvr>
                                      <p:to>
                                        <p:strVal val="visible"/>
                                      </p:to>
                                    </p:set>
                                    <p:animEffect transition="in" filter="fade">
                                      <p:cBhvr>
                                        <p:cTn id="13" dur="1000"/>
                                        <p:tgtEl>
                                          <p:spTgt spid="211">
                                            <p:txEl>
                                              <p:pRg st="1" end="1"/>
                                            </p:txEl>
                                          </p:spTgt>
                                        </p:tgtEl>
                                      </p:cBhvr>
                                    </p:animEffect>
                                    <p:anim calcmode="lin" valueType="num">
                                      <p:cBhvr>
                                        <p:cTn id="14" dur="1000" fill="hold"/>
                                        <p:tgtEl>
                                          <p:spTgt spid="211">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11">
                                            <p:txEl>
                                              <p:pRg st="2" end="2"/>
                                            </p:txEl>
                                          </p:spTgt>
                                        </p:tgtEl>
                                        <p:attrNameLst>
                                          <p:attrName>style.visibility</p:attrName>
                                        </p:attrNameLst>
                                      </p:cBhvr>
                                      <p:to>
                                        <p:strVal val="visible"/>
                                      </p:to>
                                    </p:set>
                                    <p:animEffect transition="in" filter="fade">
                                      <p:cBhvr>
                                        <p:cTn id="20" dur="1000"/>
                                        <p:tgtEl>
                                          <p:spTgt spid="211">
                                            <p:txEl>
                                              <p:pRg st="2" end="2"/>
                                            </p:txEl>
                                          </p:spTgt>
                                        </p:tgtEl>
                                      </p:cBhvr>
                                    </p:animEffect>
                                    <p:anim calcmode="lin" valueType="num">
                                      <p:cBhvr>
                                        <p:cTn id="21" dur="1000" fill="hold"/>
                                        <p:tgtEl>
                                          <p:spTgt spid="2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11">
                                            <p:txEl>
                                              <p:pRg st="3" end="3"/>
                                            </p:txEl>
                                          </p:spTgt>
                                        </p:tgtEl>
                                        <p:attrNameLst>
                                          <p:attrName>style.visibility</p:attrName>
                                        </p:attrNameLst>
                                      </p:cBhvr>
                                      <p:to>
                                        <p:strVal val="visible"/>
                                      </p:to>
                                    </p:set>
                                    <p:animEffect transition="in" filter="wheel(1)">
                                      <p:cBhvr>
                                        <p:cTn id="27" dur="1500"/>
                                        <p:tgtEl>
                                          <p:spTgt spid="2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Cơ sở toán học:</a:t>
            </a:r>
            <a:endParaRPr/>
          </a:p>
        </p:txBody>
      </p:sp>
      <p:sp>
        <p:nvSpPr>
          <p:cNvPr id="217" name="Google Shape;217;p31"/>
          <p:cNvSpPr txBox="1"/>
          <p:nvPr/>
        </p:nvSpPr>
        <p:spPr>
          <a:xfrm>
            <a:off x="1066200" y="2611350"/>
            <a:ext cx="3020400" cy="111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dirty="0">
                <a:solidFill>
                  <a:schemeClr val="dk2"/>
                </a:solidFill>
                <a:highlight>
                  <a:srgbClr val="FFFFFF"/>
                </a:highlight>
                <a:latin typeface="Nunito"/>
                <a:ea typeface="Nunito"/>
                <a:cs typeface="Nunito"/>
                <a:sym typeface="Nunito"/>
              </a:rPr>
              <a:t> Kỳ vọng(Mean)</a:t>
            </a:r>
            <a:r>
              <a:rPr lang="en" sz="1000" dirty="0">
                <a:solidFill>
                  <a:schemeClr val="dk2"/>
                </a:solidFill>
                <a:highlight>
                  <a:srgbClr val="FFFFFF"/>
                </a:highlight>
                <a:latin typeface="Nunito"/>
                <a:ea typeface="Nunito"/>
                <a:cs typeface="Nunito"/>
                <a:sym typeface="Nunito"/>
              </a:rPr>
              <a:t>: </a:t>
            </a:r>
            <a:r>
              <a:rPr lang="en" sz="1350" dirty="0">
                <a:solidFill>
                  <a:schemeClr val="dk2"/>
                </a:solidFill>
                <a:highlight>
                  <a:srgbClr val="FFFFFF"/>
                </a:highlight>
                <a:latin typeface="Nunito"/>
                <a:ea typeface="Nunito"/>
                <a:cs typeface="Nunito"/>
                <a:sym typeface="Nunito"/>
              </a:rPr>
              <a:t>Là giá trị mong muốn, nó đơn giản là trung bình cộng của toàn bộ các giá trị </a:t>
            </a:r>
            <a:r>
              <a:rPr lang="en" sz="1350" dirty="0">
                <a:solidFill>
                  <a:schemeClr val="dk2"/>
                </a:solidFill>
                <a:latin typeface="Nunito"/>
                <a:ea typeface="Nunito"/>
                <a:cs typeface="Nunito"/>
                <a:sym typeface="Nunito"/>
              </a:rPr>
              <a:t>cho N giá trị .</a:t>
            </a:r>
            <a:endParaRPr sz="1700" dirty="0">
              <a:solidFill>
                <a:schemeClr val="dk2"/>
              </a:solidFill>
              <a:latin typeface="Nunito"/>
              <a:ea typeface="Nunito"/>
              <a:cs typeface="Nunito"/>
              <a:sym typeface="Nunito"/>
            </a:endParaRPr>
          </a:p>
        </p:txBody>
      </p:sp>
      <p:pic>
        <p:nvPicPr>
          <p:cNvPr id="218" name="Google Shape;218;p31"/>
          <p:cNvPicPr preferRelativeResize="0"/>
          <p:nvPr/>
        </p:nvPicPr>
        <p:blipFill>
          <a:blip r:embed="rId3">
            <a:alphaModFix/>
          </a:blip>
          <a:stretch>
            <a:fillRect/>
          </a:stretch>
        </p:blipFill>
        <p:spPr>
          <a:xfrm>
            <a:off x="4397125" y="2064463"/>
            <a:ext cx="3598450" cy="2132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barn(inVertical)">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18"/>
                                        </p:tgtEl>
                                        <p:attrNameLst>
                                          <p:attrName>style.visibility</p:attrName>
                                        </p:attrNameLst>
                                      </p:cBhvr>
                                      <p:to>
                                        <p:strVal val="visible"/>
                                      </p:to>
                                    </p:set>
                                    <p:animEffect transition="in" filter="wheel(1)">
                                      <p:cBhvr>
                                        <p:cTn id="12" dur="1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Cơ sở toán học:</a:t>
            </a:r>
            <a:endParaRPr/>
          </a:p>
        </p:txBody>
      </p:sp>
      <p:sp>
        <p:nvSpPr>
          <p:cNvPr id="224" name="Google Shape;224;p32"/>
          <p:cNvSpPr txBox="1"/>
          <p:nvPr/>
        </p:nvSpPr>
        <p:spPr>
          <a:xfrm>
            <a:off x="692700" y="2710450"/>
            <a:ext cx="41400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450" b="1" i="1" dirty="0">
                <a:highlight>
                  <a:srgbClr val="FFFFFF"/>
                </a:highlight>
                <a:latin typeface="Nunito"/>
                <a:ea typeface="Nunito"/>
                <a:cs typeface="Nunito"/>
                <a:sym typeface="Nunito"/>
              </a:rPr>
              <a:t>Phương sai (variance): </a:t>
            </a:r>
            <a:r>
              <a:rPr lang="en" sz="1350" dirty="0">
                <a:highlight>
                  <a:srgbClr val="FFFFFF"/>
                </a:highlight>
                <a:latin typeface="Nunito"/>
                <a:ea typeface="Nunito"/>
                <a:cs typeface="Nunito"/>
                <a:sym typeface="Nunito"/>
              </a:rPr>
              <a:t>Là trung bình cộng của bình phương khoảng cách từ mỗi điểm tới kỳ vọng.</a:t>
            </a:r>
            <a:endParaRPr sz="1350" dirty="0">
              <a:highlight>
                <a:srgbClr val="FFFFFF"/>
              </a:highlight>
              <a:latin typeface="Nunito"/>
              <a:ea typeface="Nunito"/>
              <a:cs typeface="Nunito"/>
              <a:sym typeface="Nunito"/>
            </a:endParaRPr>
          </a:p>
          <a:p>
            <a:pPr marL="0" lvl="0" indent="0" algn="l" rtl="0">
              <a:spcBef>
                <a:spcPts val="0"/>
              </a:spcBef>
              <a:spcAft>
                <a:spcPts val="0"/>
              </a:spcAft>
              <a:buNone/>
            </a:pPr>
            <a:endParaRPr dirty="0">
              <a:latin typeface="Lato"/>
              <a:ea typeface="Lato"/>
              <a:cs typeface="Lato"/>
              <a:sym typeface="Lato"/>
            </a:endParaRPr>
          </a:p>
        </p:txBody>
      </p:sp>
      <p:pic>
        <p:nvPicPr>
          <p:cNvPr id="225" name="Google Shape;225;p32"/>
          <p:cNvPicPr preferRelativeResize="0"/>
          <p:nvPr/>
        </p:nvPicPr>
        <p:blipFill>
          <a:blip r:embed="rId3">
            <a:alphaModFix/>
          </a:blip>
          <a:stretch>
            <a:fillRect/>
          </a:stretch>
        </p:blipFill>
        <p:spPr>
          <a:xfrm>
            <a:off x="5381250" y="2571750"/>
            <a:ext cx="2705100" cy="1173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barn(inVertical)">
                                      <p:cBhvr>
                                        <p:cTn id="7" dur="10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wheel(1)">
                                      <p:cBhvr>
                                        <p:cTn id="12" dur="1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Cơ sở toán học:</a:t>
            </a:r>
            <a:endParaRPr/>
          </a:p>
        </p:txBody>
      </p:sp>
      <p:sp>
        <p:nvSpPr>
          <p:cNvPr id="231" name="Google Shape;231;p33"/>
          <p:cNvSpPr txBox="1"/>
          <p:nvPr/>
        </p:nvSpPr>
        <p:spPr>
          <a:xfrm>
            <a:off x="637000" y="2472775"/>
            <a:ext cx="4542600" cy="111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350" b="1" i="1" dirty="0">
                <a:highlight>
                  <a:srgbClr val="FFFFFF"/>
                </a:highlight>
              </a:rPr>
              <a:t>Hiệp phương sai (covariance):</a:t>
            </a:r>
            <a:r>
              <a:rPr lang="en" sz="1550" b="1" i="1" dirty="0">
                <a:highlight>
                  <a:srgbClr val="FFFFFF"/>
                </a:highlight>
                <a:latin typeface="Nunito"/>
                <a:ea typeface="Nunito"/>
                <a:cs typeface="Nunito"/>
                <a:sym typeface="Nunito"/>
              </a:rPr>
              <a:t> </a:t>
            </a:r>
            <a:r>
              <a:rPr lang="en" sz="1250" dirty="0">
                <a:highlight>
                  <a:srgbClr val="FFFFFF"/>
                </a:highlight>
                <a:latin typeface="Nunito"/>
                <a:ea typeface="Nunito"/>
                <a:cs typeface="Nunito"/>
                <a:sym typeface="Nunito"/>
              </a:rPr>
              <a:t>Là độ đo sự biến thiên cùng nhau của hai biến ngẫu nhiên (phân biệt với phương sai – đo mức độ biến thiên của một biến). </a:t>
            </a:r>
            <a:endParaRPr sz="1250" dirty="0">
              <a:highlight>
                <a:srgbClr val="FFFFFF"/>
              </a:highlight>
              <a:latin typeface="Nunito"/>
              <a:ea typeface="Nunito"/>
              <a:cs typeface="Nunito"/>
              <a:sym typeface="Nunito"/>
            </a:endParaRPr>
          </a:p>
          <a:p>
            <a:pPr marL="0" lvl="0" indent="0" algn="l" rtl="0">
              <a:spcBef>
                <a:spcPts val="0"/>
              </a:spcBef>
              <a:spcAft>
                <a:spcPts val="0"/>
              </a:spcAft>
              <a:buNone/>
            </a:pPr>
            <a:endParaRPr dirty="0">
              <a:latin typeface="Lato"/>
              <a:ea typeface="Lato"/>
              <a:cs typeface="Lato"/>
              <a:sym typeface="Lato"/>
            </a:endParaRPr>
          </a:p>
        </p:txBody>
      </p:sp>
      <p:pic>
        <p:nvPicPr>
          <p:cNvPr id="232" name="Google Shape;232;p33"/>
          <p:cNvPicPr preferRelativeResize="0"/>
          <p:nvPr/>
        </p:nvPicPr>
        <p:blipFill>
          <a:blip r:embed="rId3">
            <a:alphaModFix/>
          </a:blip>
          <a:stretch>
            <a:fillRect/>
          </a:stretch>
        </p:blipFill>
        <p:spPr>
          <a:xfrm>
            <a:off x="5662150" y="2571750"/>
            <a:ext cx="2809875" cy="60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barn(inVertical)">
                                      <p:cBhvr>
                                        <p:cTn id="7" dur="10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p:nvPr/>
        </p:nvSpPr>
        <p:spPr>
          <a:xfrm>
            <a:off x="3916500" y="1951450"/>
            <a:ext cx="1311000" cy="1167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900" dirty="0">
                <a:latin typeface="Nunito ExtraBold"/>
                <a:ea typeface="Nunito ExtraBold"/>
                <a:cs typeface="Nunito ExtraBold"/>
                <a:sym typeface="Nunito ExtraBold"/>
              </a:rPr>
              <a:t>Ma trận hiệp phương sai.</a:t>
            </a:r>
            <a:endParaRPr sz="900" dirty="0">
              <a:latin typeface="Nunito ExtraBold"/>
              <a:ea typeface="Nunito ExtraBold"/>
              <a:cs typeface="Nunito ExtraBold"/>
              <a:sym typeface="Nunito ExtraBold"/>
            </a:endParaRPr>
          </a:p>
        </p:txBody>
      </p:sp>
      <p:sp>
        <p:nvSpPr>
          <p:cNvPr id="238" name="Google Shape;238;p34"/>
          <p:cNvSpPr/>
          <p:nvPr/>
        </p:nvSpPr>
        <p:spPr>
          <a:xfrm>
            <a:off x="5947150" y="831625"/>
            <a:ext cx="2582400" cy="1457400"/>
          </a:xfrm>
          <a:prstGeom prst="flowChartMagneticTap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50" dirty="0">
                <a:highlight>
                  <a:schemeClr val="lt1"/>
                </a:highlight>
                <a:latin typeface="Nunito"/>
                <a:ea typeface="Nunito"/>
                <a:cs typeface="Nunito"/>
                <a:sym typeface="Nunito"/>
              </a:rPr>
              <a:t>Nếu ma trận hiệp phương sai là ma trận đường chéo, ta có dữ liệu hoàn toàn không tương quan giữa các chiều.</a:t>
            </a:r>
            <a:endParaRPr sz="1050" dirty="0">
              <a:latin typeface="Nunito SemiBold"/>
              <a:ea typeface="Nunito SemiBold"/>
              <a:cs typeface="Nunito SemiBold"/>
              <a:sym typeface="Nunito SemiBold"/>
            </a:endParaRPr>
          </a:p>
        </p:txBody>
      </p:sp>
      <p:cxnSp>
        <p:nvCxnSpPr>
          <p:cNvPr id="239" name="Google Shape;239;p34"/>
          <p:cNvCxnSpPr>
            <a:stCxn id="237" idx="7"/>
            <a:endCxn id="238" idx="1"/>
          </p:cNvCxnSpPr>
          <p:nvPr/>
        </p:nvCxnSpPr>
        <p:spPr>
          <a:xfrm rot="10800000" flipH="1">
            <a:off x="5035508" y="1560285"/>
            <a:ext cx="911700" cy="562200"/>
          </a:xfrm>
          <a:prstGeom prst="straightConnector1">
            <a:avLst/>
          </a:prstGeom>
          <a:noFill/>
          <a:ln w="9525" cap="flat" cmpd="sng">
            <a:solidFill>
              <a:schemeClr val="dk2"/>
            </a:solidFill>
            <a:prstDash val="solid"/>
            <a:round/>
            <a:headEnd type="none" w="med" len="med"/>
            <a:tailEnd type="triangle" w="med" len="med"/>
          </a:ln>
        </p:spPr>
      </p:cxnSp>
      <p:cxnSp>
        <p:nvCxnSpPr>
          <p:cNvPr id="240" name="Google Shape;240;p34"/>
          <p:cNvCxnSpPr>
            <a:stCxn id="237" idx="6"/>
            <a:endCxn id="241" idx="4"/>
          </p:cNvCxnSpPr>
          <p:nvPr/>
        </p:nvCxnSpPr>
        <p:spPr>
          <a:xfrm>
            <a:off x="5227500" y="2535400"/>
            <a:ext cx="1105500" cy="482400"/>
          </a:xfrm>
          <a:prstGeom prst="straightConnector1">
            <a:avLst/>
          </a:prstGeom>
          <a:noFill/>
          <a:ln w="9525" cap="flat" cmpd="sng">
            <a:solidFill>
              <a:schemeClr val="dk2"/>
            </a:solidFill>
            <a:prstDash val="solid"/>
            <a:round/>
            <a:headEnd type="none" w="med" len="med"/>
            <a:tailEnd type="triangle" w="med" len="med"/>
          </a:ln>
        </p:spPr>
      </p:cxnSp>
      <p:sp>
        <p:nvSpPr>
          <p:cNvPr id="242" name="Google Shape;242;p34"/>
          <p:cNvSpPr/>
          <p:nvPr/>
        </p:nvSpPr>
        <p:spPr>
          <a:xfrm>
            <a:off x="1410586" y="1481471"/>
            <a:ext cx="1561027" cy="879672"/>
          </a:xfrm>
          <a:prstGeom prst="flowChartAlternateProcess">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50" dirty="0">
                <a:solidFill>
                  <a:schemeClr val="dk2"/>
                </a:solidFill>
                <a:highlight>
                  <a:schemeClr val="lt1"/>
                </a:highlight>
                <a:latin typeface="Nunito"/>
                <a:ea typeface="Nunito"/>
                <a:cs typeface="Nunito"/>
                <a:sym typeface="Nunito"/>
              </a:rPr>
              <a:t>Là một ma trận đối xứng.</a:t>
            </a:r>
            <a:endParaRPr sz="1050" dirty="0">
              <a:solidFill>
                <a:schemeClr val="dk2"/>
              </a:solidFill>
              <a:highlight>
                <a:srgbClr val="FFFFFF"/>
              </a:highlight>
              <a:latin typeface="Nunito"/>
              <a:ea typeface="Nunito"/>
              <a:cs typeface="Nunito"/>
              <a:sym typeface="Nunito"/>
            </a:endParaRPr>
          </a:p>
          <a:p>
            <a:pPr marL="0" lvl="0" indent="0" algn="l" rtl="0">
              <a:lnSpc>
                <a:spcPct val="115000"/>
              </a:lnSpc>
              <a:spcBef>
                <a:spcPts val="0"/>
              </a:spcBef>
              <a:spcAft>
                <a:spcPts val="0"/>
              </a:spcAft>
              <a:buNone/>
            </a:pPr>
            <a:endParaRPr sz="1200" dirty="0">
              <a:solidFill>
                <a:schemeClr val="dk2"/>
              </a:solidFill>
              <a:highlight>
                <a:schemeClr val="lt1"/>
              </a:highlight>
              <a:latin typeface="Nunito"/>
              <a:ea typeface="Nunito"/>
              <a:cs typeface="Nunito"/>
              <a:sym typeface="Nunito"/>
            </a:endParaRPr>
          </a:p>
        </p:txBody>
      </p:sp>
      <p:cxnSp>
        <p:nvCxnSpPr>
          <p:cNvPr id="243" name="Google Shape;243;p34"/>
          <p:cNvCxnSpPr>
            <a:cxnSpLocks/>
            <a:stCxn id="237" idx="1"/>
            <a:endCxn id="242" idx="3"/>
          </p:cNvCxnSpPr>
          <p:nvPr/>
        </p:nvCxnSpPr>
        <p:spPr>
          <a:xfrm flipH="1" flipV="1">
            <a:off x="2971613" y="1921307"/>
            <a:ext cx="1136879" cy="201178"/>
          </a:xfrm>
          <a:prstGeom prst="straightConnector1">
            <a:avLst/>
          </a:prstGeom>
          <a:noFill/>
          <a:ln w="9525" cap="flat" cmpd="sng">
            <a:solidFill>
              <a:schemeClr val="dk2"/>
            </a:solidFill>
            <a:prstDash val="solid"/>
            <a:round/>
            <a:headEnd type="none" w="med" len="med"/>
            <a:tailEnd type="triangle" w="med" len="med"/>
          </a:ln>
        </p:spPr>
      </p:cxnSp>
      <p:sp>
        <p:nvSpPr>
          <p:cNvPr id="244" name="Google Shape;244;p34"/>
          <p:cNvSpPr/>
          <p:nvPr/>
        </p:nvSpPr>
        <p:spPr>
          <a:xfrm>
            <a:off x="514400" y="2844450"/>
            <a:ext cx="2478900" cy="1702500"/>
          </a:xfrm>
          <a:prstGeom prst="round1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950" dirty="0">
              <a:highlight>
                <a:srgbClr val="FFFFFF"/>
              </a:highlight>
              <a:latin typeface="Nunito"/>
              <a:ea typeface="Nunito"/>
              <a:cs typeface="Nunito"/>
              <a:sym typeface="Nunito"/>
            </a:endParaRPr>
          </a:p>
          <a:p>
            <a:pPr marL="0" lvl="0" indent="0" algn="l" rtl="0">
              <a:lnSpc>
                <a:spcPct val="115000"/>
              </a:lnSpc>
              <a:spcBef>
                <a:spcPts val="0"/>
              </a:spcBef>
              <a:spcAft>
                <a:spcPts val="0"/>
              </a:spcAft>
              <a:buNone/>
            </a:pPr>
            <a:r>
              <a:rPr lang="en" sz="1050" dirty="0">
                <a:highlight>
                  <a:srgbClr val="FFFFFF"/>
                </a:highlight>
                <a:latin typeface="Nunito"/>
                <a:ea typeface="Nunito"/>
                <a:cs typeface="Nunito"/>
                <a:sym typeface="Nunito"/>
              </a:rPr>
              <a:t>Các phần tử ngoài đường chéo Sij,i khác j thể hiện sự tương quan giữa thành phần thứ i và thứ j của dữ liệu, còn được gọi là hiệp phương sai. Giá trị này có thể dương, âm hoặc bằng 0. Khi nó bằng 0, ta nói rằng hai thành phần i, j trong dữ liệu là không tương quan (</a:t>
            </a:r>
            <a:r>
              <a:rPr lang="en" sz="1050" i="1" dirty="0">
                <a:highlight>
                  <a:srgbClr val="FFFFFF"/>
                </a:highlight>
                <a:latin typeface="Nunito"/>
                <a:ea typeface="Nunito"/>
                <a:cs typeface="Nunito"/>
                <a:sym typeface="Nunito"/>
              </a:rPr>
              <a:t>uncorrelated</a:t>
            </a:r>
            <a:r>
              <a:rPr lang="en" sz="1050" dirty="0">
                <a:highlight>
                  <a:srgbClr val="FFFFFF"/>
                </a:highlight>
                <a:latin typeface="Nunito"/>
                <a:ea typeface="Nunito"/>
                <a:cs typeface="Nunito"/>
                <a:sym typeface="Nunito"/>
              </a:rPr>
              <a:t>).</a:t>
            </a:r>
            <a:endParaRPr sz="1050" dirty="0">
              <a:highlight>
                <a:srgbClr val="FFFFFF"/>
              </a:highlight>
              <a:latin typeface="Nunito"/>
              <a:ea typeface="Nunito"/>
              <a:cs typeface="Nunito"/>
              <a:sym typeface="Nunito"/>
            </a:endParaRPr>
          </a:p>
          <a:p>
            <a:pPr marL="0" lvl="0" indent="0" algn="l" rtl="0">
              <a:spcBef>
                <a:spcPts val="0"/>
              </a:spcBef>
              <a:spcAft>
                <a:spcPts val="0"/>
              </a:spcAft>
              <a:buNone/>
            </a:pPr>
            <a:endParaRPr dirty="0"/>
          </a:p>
        </p:txBody>
      </p:sp>
      <p:cxnSp>
        <p:nvCxnSpPr>
          <p:cNvPr id="245" name="Google Shape;245;p34"/>
          <p:cNvCxnSpPr>
            <a:stCxn id="237" idx="3"/>
            <a:endCxn id="244" idx="3"/>
          </p:cNvCxnSpPr>
          <p:nvPr/>
        </p:nvCxnSpPr>
        <p:spPr>
          <a:xfrm flipH="1">
            <a:off x="2993392" y="2948315"/>
            <a:ext cx="1115100" cy="747300"/>
          </a:xfrm>
          <a:prstGeom prst="straightConnector1">
            <a:avLst/>
          </a:prstGeom>
          <a:noFill/>
          <a:ln w="9525" cap="flat" cmpd="sng">
            <a:solidFill>
              <a:schemeClr val="dk2"/>
            </a:solidFill>
            <a:prstDash val="solid"/>
            <a:round/>
            <a:headEnd type="none" w="med" len="med"/>
            <a:tailEnd type="triangle" w="med" len="med"/>
          </a:ln>
        </p:spPr>
      </p:cxnSp>
      <p:sp>
        <p:nvSpPr>
          <p:cNvPr id="246" name="Google Shape;246;p34"/>
          <p:cNvSpPr/>
          <p:nvPr/>
        </p:nvSpPr>
        <p:spPr>
          <a:xfrm>
            <a:off x="3504000" y="3345925"/>
            <a:ext cx="2517300" cy="1509900"/>
          </a:xfrm>
          <a:prstGeom prst="wave">
            <a:avLst>
              <a:gd name="adj1" fmla="val 12500"/>
              <a:gd name="adj2" fmla="val 1369"/>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950" dirty="0">
              <a:highlight>
                <a:srgbClr val="FFFFFF"/>
              </a:highlight>
            </a:endParaRPr>
          </a:p>
          <a:p>
            <a:pPr marL="0" lvl="0" indent="0" algn="l" rtl="0">
              <a:lnSpc>
                <a:spcPct val="115000"/>
              </a:lnSpc>
              <a:spcBef>
                <a:spcPts val="0"/>
              </a:spcBef>
              <a:spcAft>
                <a:spcPts val="0"/>
              </a:spcAft>
              <a:buNone/>
            </a:pPr>
            <a:r>
              <a:rPr lang="en" sz="1050" dirty="0">
                <a:highlight>
                  <a:srgbClr val="FFFFFF"/>
                </a:highlight>
                <a:latin typeface="Nunito"/>
                <a:ea typeface="Nunito"/>
                <a:cs typeface="Nunito"/>
                <a:sym typeface="Nunito"/>
              </a:rPr>
              <a:t>Mọi phần tử trên đường chéo của ma trận hiệp phương sai là các số không âm. Chúng cũng chính là phương sai của từng chiều của dữ liệu.</a:t>
            </a:r>
            <a:endParaRPr sz="1050" dirty="0">
              <a:highlight>
                <a:srgbClr val="FFFFFF"/>
              </a:highlight>
              <a:latin typeface="Nunito"/>
              <a:ea typeface="Nunito"/>
              <a:cs typeface="Nunito"/>
              <a:sym typeface="Nunito"/>
            </a:endParaRPr>
          </a:p>
          <a:p>
            <a:pPr marL="0" lvl="0" indent="0" algn="l" rtl="0">
              <a:spcBef>
                <a:spcPts val="0"/>
              </a:spcBef>
              <a:spcAft>
                <a:spcPts val="0"/>
              </a:spcAft>
              <a:buNone/>
            </a:pPr>
            <a:endParaRPr dirty="0"/>
          </a:p>
        </p:txBody>
      </p:sp>
      <p:cxnSp>
        <p:nvCxnSpPr>
          <p:cNvPr id="247" name="Google Shape;247;p34"/>
          <p:cNvCxnSpPr>
            <a:cxnSpLocks/>
          </p:cNvCxnSpPr>
          <p:nvPr/>
        </p:nvCxnSpPr>
        <p:spPr>
          <a:xfrm>
            <a:off x="4628707" y="3119350"/>
            <a:ext cx="156300" cy="415200"/>
          </a:xfrm>
          <a:prstGeom prst="straightConnector1">
            <a:avLst/>
          </a:prstGeom>
          <a:noFill/>
          <a:ln w="9525" cap="flat" cmpd="sng">
            <a:solidFill>
              <a:schemeClr val="dk2"/>
            </a:solidFill>
            <a:prstDash val="solid"/>
            <a:round/>
            <a:headEnd type="none" w="med" len="med"/>
            <a:tailEnd type="triangle" w="med" len="med"/>
          </a:ln>
        </p:spPr>
      </p:cxnSp>
      <p:sp>
        <p:nvSpPr>
          <p:cNvPr id="248" name="Google Shape;248;p34"/>
          <p:cNvSpPr/>
          <p:nvPr/>
        </p:nvSpPr>
        <p:spPr>
          <a:xfrm>
            <a:off x="6354600" y="2753575"/>
            <a:ext cx="2517300" cy="1653900"/>
          </a:xfrm>
          <a:prstGeom prst="horizontalScroll">
            <a:avLst>
              <a:gd name="adj" fmla="val 125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 name="Google Shape;249;p34"/>
          <p:cNvPicPr preferRelativeResize="0"/>
          <p:nvPr/>
        </p:nvPicPr>
        <p:blipFill>
          <a:blip r:embed="rId3">
            <a:alphaModFix/>
          </a:blip>
          <a:stretch>
            <a:fillRect/>
          </a:stretch>
        </p:blipFill>
        <p:spPr>
          <a:xfrm>
            <a:off x="6572700" y="2977750"/>
            <a:ext cx="2253675" cy="1193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wheel(1)">
                                      <p:cBhvr>
                                        <p:cTn id="7" dur="20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238"/>
                                        </p:tgtEl>
                                        <p:attrNameLst>
                                          <p:attrName>style.visibility</p:attrName>
                                        </p:attrNameLst>
                                      </p:cBhvr>
                                      <p:to>
                                        <p:strVal val="visible"/>
                                      </p:to>
                                    </p:set>
                                    <p:animEffect transition="in" filter="wheel(1)">
                                      <p:cBhvr>
                                        <p:cTn id="16" dur="2000"/>
                                        <p:tgtEl>
                                          <p:spTgt spid="23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42"/>
                                        </p:tgtEl>
                                        <p:attrNameLst>
                                          <p:attrName>style.visibility</p:attrName>
                                        </p:attrNameLst>
                                      </p:cBhvr>
                                      <p:to>
                                        <p:strVal val="visible"/>
                                      </p:to>
                                    </p:set>
                                    <p:animEffect transition="in" filter="wipe(down)">
                                      <p:cBhvr>
                                        <p:cTn id="25" dur="500"/>
                                        <p:tgtEl>
                                          <p:spTgt spid="24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4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44"/>
                                        </p:tgtEl>
                                        <p:attrNameLst>
                                          <p:attrName>style.visibility</p:attrName>
                                        </p:attrNameLst>
                                      </p:cBhvr>
                                      <p:to>
                                        <p:strVal val="visible"/>
                                      </p:to>
                                    </p:set>
                                    <p:animEffect transition="in" filter="wheel(1)">
                                      <p:cBhvr>
                                        <p:cTn id="34" dur="2000"/>
                                        <p:tgtEl>
                                          <p:spTgt spid="24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46"/>
                                        </p:tgtEl>
                                        <p:attrNameLst>
                                          <p:attrName>style.visibility</p:attrName>
                                        </p:attrNameLst>
                                      </p:cBhvr>
                                      <p:to>
                                        <p:strVal val="visible"/>
                                      </p:to>
                                    </p:set>
                                    <p:animEffect transition="in" filter="barn(inVertical)">
                                      <p:cBhvr>
                                        <p:cTn id="43" dur="500"/>
                                        <p:tgtEl>
                                          <p:spTgt spid="24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248"/>
                                        </p:tgtEl>
                                        <p:attrNameLst>
                                          <p:attrName>style.visibility</p:attrName>
                                        </p:attrNameLst>
                                      </p:cBhvr>
                                      <p:to>
                                        <p:strVal val="visible"/>
                                      </p:to>
                                    </p:set>
                                    <p:animEffect transition="in" filter="wheel(1)">
                                      <p:cBhvr>
                                        <p:cTn id="52" dur="2000"/>
                                        <p:tgtEl>
                                          <p:spTgt spid="248"/>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249"/>
                                        </p:tgtEl>
                                        <p:attrNameLst>
                                          <p:attrName>style.visibility</p:attrName>
                                        </p:attrNameLst>
                                      </p:cBhvr>
                                      <p:to>
                                        <p:strVal val="visible"/>
                                      </p:to>
                                    </p:set>
                                    <p:animEffect transition="in" filter="wheel(1)">
                                      <p:cBhvr>
                                        <p:cTn id="57" dur="2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38" grpId="0" animBg="1"/>
      <p:bldP spid="242" grpId="0" animBg="1"/>
      <p:bldP spid="244" grpId="0" animBg="1"/>
      <p:bldP spid="246" grpId="0" animBg="1"/>
      <p:bldP spid="2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Cơ sở toán học:</a:t>
            </a:r>
            <a:endParaRPr>
              <a:latin typeface="Nunito"/>
              <a:ea typeface="Nunito"/>
              <a:cs typeface="Nunito"/>
              <a:sym typeface="Nunito"/>
            </a:endParaRPr>
          </a:p>
        </p:txBody>
      </p:sp>
      <p:sp>
        <p:nvSpPr>
          <p:cNvPr id="255" name="Google Shape;255;p35"/>
          <p:cNvSpPr txBox="1"/>
          <p:nvPr/>
        </p:nvSpPr>
        <p:spPr>
          <a:xfrm>
            <a:off x="811550" y="2221875"/>
            <a:ext cx="64179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i="1" dirty="0">
                <a:highlight>
                  <a:srgbClr val="FFFFFF"/>
                </a:highlight>
                <a:latin typeface="Nunito"/>
                <a:ea typeface="Nunito"/>
                <a:cs typeface="Nunito"/>
                <a:sym typeface="Nunito"/>
              </a:rPr>
              <a:t>Trị riêng (eigenvalue), vector riêng(eigenvector) </a:t>
            </a:r>
            <a:r>
              <a:rPr lang="en" dirty="0">
                <a:highlight>
                  <a:srgbClr val="FFFFFF"/>
                </a:highlight>
                <a:latin typeface="Nunito"/>
                <a:ea typeface="Nunito"/>
                <a:cs typeface="Nunito"/>
                <a:sym typeface="Nunito"/>
              </a:rPr>
              <a:t>của covariance matrix</a:t>
            </a:r>
            <a:r>
              <a:rPr lang="en" b="1" i="1" dirty="0">
                <a:highlight>
                  <a:srgbClr val="FFFFFF"/>
                </a:highlight>
                <a:latin typeface="Nunito"/>
                <a:ea typeface="Nunito"/>
                <a:cs typeface="Nunito"/>
                <a:sym typeface="Nunito"/>
              </a:rPr>
              <a:t>:</a:t>
            </a:r>
            <a:endParaRPr b="1" i="1" dirty="0">
              <a:highlight>
                <a:srgbClr val="FFFFFF"/>
              </a:highlight>
              <a:latin typeface="Nunito"/>
              <a:ea typeface="Nunito"/>
              <a:cs typeface="Nunito"/>
              <a:sym typeface="Nunito"/>
            </a:endParaRPr>
          </a:p>
          <a:p>
            <a:pPr marL="0" lvl="0" indent="0" algn="l" rtl="0">
              <a:spcBef>
                <a:spcPts val="0"/>
              </a:spcBef>
              <a:spcAft>
                <a:spcPts val="0"/>
              </a:spcAft>
              <a:buNone/>
            </a:pPr>
            <a:endParaRPr dirty="0">
              <a:latin typeface="Lato"/>
              <a:ea typeface="Lato"/>
              <a:cs typeface="Lato"/>
              <a:sym typeface="Lato"/>
            </a:endParaRPr>
          </a:p>
        </p:txBody>
      </p:sp>
      <p:pic>
        <p:nvPicPr>
          <p:cNvPr id="256" name="Google Shape;256;p35"/>
          <p:cNvPicPr preferRelativeResize="0"/>
          <p:nvPr/>
        </p:nvPicPr>
        <p:blipFill>
          <a:blip r:embed="rId3">
            <a:alphaModFix/>
          </a:blip>
          <a:stretch>
            <a:fillRect/>
          </a:stretch>
        </p:blipFill>
        <p:spPr>
          <a:xfrm>
            <a:off x="3280950" y="2915175"/>
            <a:ext cx="2891975" cy="792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barn(inVertical)">
                                      <p:cBhvr>
                                        <p:cTn id="7" dur="10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wheel(1)">
                                      <p:cBhvr>
                                        <p:cTn id="12"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8"/>
          <p:cNvPicPr preferRelativeResize="0"/>
          <p:nvPr/>
        </p:nvPicPr>
        <p:blipFill rotWithShape="1">
          <a:blip r:embed="rId3">
            <a:alphaModFix/>
          </a:blip>
          <a:srcRect l="5109" r="5100"/>
          <a:stretch/>
        </p:blipFill>
        <p:spPr>
          <a:xfrm>
            <a:off x="4572000" y="0"/>
            <a:ext cx="4572000" cy="5143501"/>
          </a:xfrm>
          <a:prstGeom prst="rect">
            <a:avLst/>
          </a:prstGeom>
          <a:noFill/>
          <a:ln>
            <a:noFill/>
          </a:ln>
        </p:spPr>
      </p:pic>
      <p:sp>
        <p:nvSpPr>
          <p:cNvPr id="118" name="Google Shape;118;p18"/>
          <p:cNvSpPr txBox="1">
            <a:spLocks noGrp="1"/>
          </p:cNvSpPr>
          <p:nvPr>
            <p:ph type="title"/>
          </p:nvPr>
        </p:nvSpPr>
        <p:spPr>
          <a:xfrm>
            <a:off x="311700" y="205950"/>
            <a:ext cx="3889500" cy="1833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Sinh viên thực hiện:</a:t>
            </a:r>
            <a:endParaRPr/>
          </a:p>
        </p:txBody>
      </p:sp>
      <p:sp>
        <p:nvSpPr>
          <p:cNvPr id="119" name="Google Shape;119;p18"/>
          <p:cNvSpPr txBox="1">
            <a:spLocks noGrp="1"/>
          </p:cNvSpPr>
          <p:nvPr>
            <p:ph type="body" idx="1"/>
          </p:nvPr>
        </p:nvSpPr>
        <p:spPr>
          <a:xfrm>
            <a:off x="311700" y="2234525"/>
            <a:ext cx="3889500" cy="233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17500" algn="l" rtl="0">
              <a:lnSpc>
                <a:spcPct val="150000"/>
              </a:lnSpc>
              <a:spcBef>
                <a:spcPts val="1600"/>
              </a:spcBef>
              <a:spcAft>
                <a:spcPts val="0"/>
              </a:spcAft>
              <a:buSzPts val="1400"/>
              <a:buAutoNum type="arabicPeriod"/>
            </a:pPr>
            <a:r>
              <a:rPr lang="en"/>
              <a:t>Nguyễn Khả Tiến - 19522337</a:t>
            </a:r>
            <a:endParaRPr/>
          </a:p>
          <a:p>
            <a:pPr marL="457200" lvl="0" indent="-317500" algn="l" rtl="0">
              <a:lnSpc>
                <a:spcPct val="150000"/>
              </a:lnSpc>
              <a:spcBef>
                <a:spcPts val="0"/>
              </a:spcBef>
              <a:spcAft>
                <a:spcPts val="0"/>
              </a:spcAft>
              <a:buSzPts val="1400"/>
              <a:buAutoNum type="arabicPeriod"/>
            </a:pPr>
            <a:r>
              <a:rPr lang="en"/>
              <a:t>Cát Văn Tài - 19522147</a:t>
            </a:r>
            <a:endParaRPr/>
          </a:p>
          <a:p>
            <a:pPr marL="457200" lvl="0" indent="-317500" algn="l" rtl="0">
              <a:lnSpc>
                <a:spcPct val="150000"/>
              </a:lnSpc>
              <a:spcBef>
                <a:spcPts val="0"/>
              </a:spcBef>
              <a:spcAft>
                <a:spcPts val="0"/>
              </a:spcAft>
              <a:buSzPts val="1400"/>
              <a:buAutoNum type="arabicPeriod"/>
            </a:pPr>
            <a:r>
              <a:rPr lang="en"/>
              <a:t>Nguyễn Trung Tuấn - 19522477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Ý tưởng chính của PCA:</a:t>
            </a:r>
            <a:endParaRPr>
              <a:latin typeface="Nunito"/>
              <a:ea typeface="Nunito"/>
              <a:cs typeface="Nunito"/>
              <a:sym typeface="Nunito"/>
            </a:endParaRPr>
          </a:p>
        </p:txBody>
      </p:sp>
      <p:sp>
        <p:nvSpPr>
          <p:cNvPr id="262" name="Google Shape;262;p36"/>
          <p:cNvSpPr txBox="1"/>
          <p:nvPr/>
        </p:nvSpPr>
        <p:spPr>
          <a:xfrm>
            <a:off x="635525" y="1744351"/>
            <a:ext cx="8259900" cy="154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dirty="0">
                <a:latin typeface="Nunito"/>
                <a:ea typeface="Nunito"/>
                <a:cs typeface="Nunito"/>
                <a:sym typeface="Nunito"/>
              </a:rPr>
              <a:t>Điều mà PCA cố gắng làm đó chính là giảm chiều từ n-chiều xuống thành k-chiều. Tức là thay vì giữ lại các trục tọa độ của không gian cũ, PCA xây dựng 1 không gian mới ít chiều hơn, nhưng lại có khả năng biểu diễn dữ liệu tốt tương đương không gian cũ. Sao cho lỗi chiếu(projection error) đạt được giá trị nhỏ nhất có thể. Hoặc độ biến thiên dữ liệu trên đó là lớn nhất có thể.</a:t>
            </a:r>
            <a:endParaRPr dirty="0">
              <a:latin typeface="Nunito"/>
              <a:ea typeface="Nunito"/>
              <a:cs typeface="Nunito"/>
              <a:sym typeface="Nunito"/>
            </a:endParaRPr>
          </a:p>
          <a:p>
            <a:pPr marL="0" lvl="0" indent="0" algn="l" rtl="0">
              <a:spcBef>
                <a:spcPts val="1200"/>
              </a:spcBef>
              <a:spcAft>
                <a:spcPts val="0"/>
              </a:spcAft>
              <a:buNone/>
            </a:pPr>
            <a:endParaRPr dirty="0">
              <a:latin typeface="Lato"/>
              <a:ea typeface="Lato"/>
              <a:cs typeface="Lato"/>
              <a:sym typeface="Lato"/>
            </a:endParaRPr>
          </a:p>
        </p:txBody>
      </p:sp>
      <p:pic>
        <p:nvPicPr>
          <p:cNvPr id="263" name="Google Shape;263;p36"/>
          <p:cNvPicPr preferRelativeResize="0"/>
          <p:nvPr/>
        </p:nvPicPr>
        <p:blipFill>
          <a:blip r:embed="rId3">
            <a:alphaModFix/>
          </a:blip>
          <a:stretch>
            <a:fillRect/>
          </a:stretch>
        </p:blipFill>
        <p:spPr>
          <a:xfrm>
            <a:off x="635525" y="2989875"/>
            <a:ext cx="8259899" cy="2153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p:cTn id="7" dur="1000" fill="hold"/>
                                        <p:tgtEl>
                                          <p:spTgt spid="262"/>
                                        </p:tgtEl>
                                        <p:attrNameLst>
                                          <p:attrName>ppt_w</p:attrName>
                                        </p:attrNameLst>
                                      </p:cBhvr>
                                      <p:tavLst>
                                        <p:tav tm="0">
                                          <p:val>
                                            <p:fltVal val="0"/>
                                          </p:val>
                                        </p:tav>
                                        <p:tav tm="100000">
                                          <p:val>
                                            <p:strVal val="#ppt_w"/>
                                          </p:val>
                                        </p:tav>
                                      </p:tavLst>
                                    </p:anim>
                                    <p:anim calcmode="lin" valueType="num">
                                      <p:cBhvr>
                                        <p:cTn id="8" dur="1000" fill="hold"/>
                                        <p:tgtEl>
                                          <p:spTgt spid="262"/>
                                        </p:tgtEl>
                                        <p:attrNameLst>
                                          <p:attrName>ppt_h</p:attrName>
                                        </p:attrNameLst>
                                      </p:cBhvr>
                                      <p:tavLst>
                                        <p:tav tm="0">
                                          <p:val>
                                            <p:fltVal val="0"/>
                                          </p:val>
                                        </p:tav>
                                        <p:tav tm="100000">
                                          <p:val>
                                            <p:strVal val="#ppt_h"/>
                                          </p:val>
                                        </p:tav>
                                      </p:tavLst>
                                    </p:anim>
                                    <p:anim calcmode="lin" valueType="num">
                                      <p:cBhvr>
                                        <p:cTn id="9" dur="1000" fill="hold"/>
                                        <p:tgtEl>
                                          <p:spTgt spid="262"/>
                                        </p:tgtEl>
                                        <p:attrNameLst>
                                          <p:attrName>style.rotation</p:attrName>
                                        </p:attrNameLst>
                                      </p:cBhvr>
                                      <p:tavLst>
                                        <p:tav tm="0">
                                          <p:val>
                                            <p:fltVal val="90"/>
                                          </p:val>
                                        </p:tav>
                                        <p:tav tm="100000">
                                          <p:val>
                                            <p:fltVal val="0"/>
                                          </p:val>
                                        </p:tav>
                                      </p:tavLst>
                                    </p:anim>
                                    <p:animEffect transition="in" filter="fade">
                                      <p:cBhvr>
                                        <p:cTn id="10" dur="1000"/>
                                        <p:tgtEl>
                                          <p:spTgt spid="26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63"/>
                                        </p:tgtEl>
                                        <p:attrNameLst>
                                          <p:attrName>style.visibility</p:attrName>
                                        </p:attrNameLst>
                                      </p:cBhvr>
                                      <p:to>
                                        <p:strVal val="visible"/>
                                      </p:to>
                                    </p:set>
                                    <p:animEffect transition="in" filter="wheel(1)">
                                      <p:cBhvr>
                                        <p:cTn id="15" dur="2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Ý tưởng chính của PCA:</a:t>
            </a:r>
            <a:endParaRPr/>
          </a:p>
        </p:txBody>
      </p:sp>
      <p:pic>
        <p:nvPicPr>
          <p:cNvPr id="269" name="Google Shape;269;p37"/>
          <p:cNvPicPr preferRelativeResize="0"/>
          <p:nvPr/>
        </p:nvPicPr>
        <p:blipFill>
          <a:blip r:embed="rId3">
            <a:alphaModFix/>
          </a:blip>
          <a:stretch>
            <a:fillRect/>
          </a:stretch>
        </p:blipFill>
        <p:spPr>
          <a:xfrm>
            <a:off x="2332550" y="1853850"/>
            <a:ext cx="4478900" cy="298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wheel(1)">
                                      <p:cBhvr>
                                        <p:cTn id="7" dur="2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Ý tưởng chính của PCA:</a:t>
            </a:r>
            <a:endParaRPr/>
          </a:p>
        </p:txBody>
      </p:sp>
      <p:pic>
        <p:nvPicPr>
          <p:cNvPr id="275" name="Google Shape;275;p38"/>
          <p:cNvPicPr preferRelativeResize="0"/>
          <p:nvPr/>
        </p:nvPicPr>
        <p:blipFill>
          <a:blip r:embed="rId3">
            <a:alphaModFix/>
          </a:blip>
          <a:stretch>
            <a:fillRect/>
          </a:stretch>
        </p:blipFill>
        <p:spPr>
          <a:xfrm>
            <a:off x="2421800" y="2033000"/>
            <a:ext cx="4960575" cy="298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wheel(1)">
                                      <p:cBhvr>
                                        <p:cTn id="7" dur="2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Ý tưởng chính của PCA:</a:t>
            </a:r>
            <a:endParaRPr/>
          </a:p>
        </p:txBody>
      </p:sp>
      <p:pic>
        <p:nvPicPr>
          <p:cNvPr id="281" name="Google Shape;281;p39"/>
          <p:cNvPicPr preferRelativeResize="0"/>
          <p:nvPr/>
        </p:nvPicPr>
        <p:blipFill>
          <a:blip r:embed="rId3">
            <a:alphaModFix/>
          </a:blip>
          <a:stretch>
            <a:fillRect/>
          </a:stretch>
        </p:blipFill>
        <p:spPr>
          <a:xfrm>
            <a:off x="3441050" y="2018850"/>
            <a:ext cx="5702951" cy="2820725"/>
          </a:xfrm>
          <a:prstGeom prst="rect">
            <a:avLst/>
          </a:prstGeom>
          <a:noFill/>
          <a:ln>
            <a:noFill/>
          </a:ln>
        </p:spPr>
      </p:pic>
      <p:sp>
        <p:nvSpPr>
          <p:cNvPr id="282" name="Google Shape;282;p39"/>
          <p:cNvSpPr txBox="1"/>
          <p:nvPr/>
        </p:nvSpPr>
        <p:spPr>
          <a:xfrm>
            <a:off x="416000" y="2655175"/>
            <a:ext cx="2886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2"/>
                </a:solidFill>
                <a:latin typeface="Nunito"/>
                <a:ea typeface="Nunito"/>
                <a:cs typeface="Nunito"/>
                <a:sym typeface="Nunito"/>
              </a:rPr>
              <a:t>Điều PCA làm đó  là tìm </a:t>
            </a:r>
            <a:r>
              <a:rPr lang="en" b="1" dirty="0">
                <a:solidFill>
                  <a:schemeClr val="dk2"/>
                </a:solidFill>
                <a:latin typeface="Nunito"/>
                <a:ea typeface="Nunito"/>
                <a:cs typeface="Nunito"/>
                <a:sym typeface="Nunito"/>
              </a:rPr>
              <a:t>tập vector</a:t>
            </a:r>
            <a:r>
              <a:rPr lang="en" dirty="0">
                <a:solidFill>
                  <a:schemeClr val="dk2"/>
                </a:solidFill>
                <a:latin typeface="Nunito"/>
                <a:ea typeface="Nunito"/>
                <a:cs typeface="Nunito"/>
                <a:sym typeface="Nunito"/>
              </a:rPr>
              <a:t>: 1 đường thẳng, 1 mặt phẳng, hay bất cứ gì có thể để dữ liệu chiếu lên đó. Sao cho lỗi chiếu đạt được giá trị nhỏ nhất!</a:t>
            </a:r>
            <a:endParaRPr sz="1700" dirty="0">
              <a:solidFill>
                <a:schemeClr val="dk2"/>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edge">
                                      <p:cBhvr>
                                        <p:cTn id="7" dur="2000"/>
                                        <p:tgtEl>
                                          <p:spTgt spid="28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81"/>
                                        </p:tgtEl>
                                        <p:attrNameLst>
                                          <p:attrName>style.visibility</p:attrName>
                                        </p:attrNameLst>
                                      </p:cBhvr>
                                      <p:to>
                                        <p:strVal val="visible"/>
                                      </p:to>
                                    </p:set>
                                    <p:animEffect transition="in" filter="wheel(1)">
                                      <p:cBhvr>
                                        <p:cTn id="12" dur="2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Linear Regression vs PCA:</a:t>
            </a:r>
            <a:endParaRPr>
              <a:latin typeface="Nunito"/>
              <a:ea typeface="Nunito"/>
              <a:cs typeface="Nunito"/>
              <a:sym typeface="Nunito"/>
            </a:endParaRPr>
          </a:p>
        </p:txBody>
      </p:sp>
      <p:pic>
        <p:nvPicPr>
          <p:cNvPr id="288" name="Google Shape;288;p40"/>
          <p:cNvPicPr preferRelativeResize="0"/>
          <p:nvPr/>
        </p:nvPicPr>
        <p:blipFill>
          <a:blip r:embed="rId3">
            <a:alphaModFix/>
          </a:blip>
          <a:stretch>
            <a:fillRect/>
          </a:stretch>
        </p:blipFill>
        <p:spPr>
          <a:xfrm>
            <a:off x="4437400" y="1961475"/>
            <a:ext cx="4455853" cy="2984850"/>
          </a:xfrm>
          <a:prstGeom prst="rect">
            <a:avLst/>
          </a:prstGeom>
          <a:noFill/>
          <a:ln>
            <a:noFill/>
          </a:ln>
        </p:spPr>
      </p:pic>
      <p:sp>
        <p:nvSpPr>
          <p:cNvPr id="289" name="Google Shape;289;p40"/>
          <p:cNvSpPr txBox="1"/>
          <p:nvPr/>
        </p:nvSpPr>
        <p:spPr>
          <a:xfrm>
            <a:off x="1328100" y="2840600"/>
            <a:ext cx="3023400" cy="461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1800">
                <a:latin typeface="Nunito"/>
                <a:ea typeface="Nunito"/>
                <a:cs typeface="Nunito"/>
                <a:sym typeface="Nunito"/>
              </a:rPr>
              <a:t>Linear Regression:</a:t>
            </a:r>
            <a:endParaRPr sz="18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Linear Regression vs PCA:</a:t>
            </a:r>
            <a:endParaRPr/>
          </a:p>
        </p:txBody>
      </p:sp>
      <p:pic>
        <p:nvPicPr>
          <p:cNvPr id="295" name="Google Shape;295;p41"/>
          <p:cNvPicPr preferRelativeResize="0"/>
          <p:nvPr/>
        </p:nvPicPr>
        <p:blipFill>
          <a:blip r:embed="rId3">
            <a:alphaModFix/>
          </a:blip>
          <a:stretch>
            <a:fillRect/>
          </a:stretch>
        </p:blipFill>
        <p:spPr>
          <a:xfrm>
            <a:off x="4452350" y="2006250"/>
            <a:ext cx="4333301" cy="2984850"/>
          </a:xfrm>
          <a:prstGeom prst="rect">
            <a:avLst/>
          </a:prstGeom>
          <a:noFill/>
          <a:ln>
            <a:noFill/>
          </a:ln>
        </p:spPr>
      </p:pic>
      <p:sp>
        <p:nvSpPr>
          <p:cNvPr id="296" name="Google Shape;296;p41"/>
          <p:cNvSpPr txBox="1"/>
          <p:nvPr/>
        </p:nvSpPr>
        <p:spPr>
          <a:xfrm>
            <a:off x="1522225" y="2907775"/>
            <a:ext cx="23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    	</a:t>
            </a:r>
            <a:r>
              <a:rPr lang="en" sz="1800">
                <a:latin typeface="Nunito"/>
                <a:ea typeface="Nunito"/>
                <a:cs typeface="Nunito"/>
                <a:sym typeface="Nunito"/>
              </a:rPr>
              <a:t>	PCA:</a:t>
            </a:r>
            <a:endParaRPr sz="1800">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2"/>
          <p:cNvPicPr preferRelativeResize="0"/>
          <p:nvPr/>
        </p:nvPicPr>
        <p:blipFill>
          <a:blip r:embed="rId3">
            <a:alphaModFix/>
          </a:blip>
          <a:stretch>
            <a:fillRect/>
          </a:stretch>
        </p:blipFill>
        <p:spPr>
          <a:xfrm>
            <a:off x="0" y="1847850"/>
            <a:ext cx="3543300" cy="3295650"/>
          </a:xfrm>
          <a:prstGeom prst="rect">
            <a:avLst/>
          </a:prstGeom>
          <a:noFill/>
          <a:ln>
            <a:noFill/>
          </a:ln>
        </p:spPr>
      </p:pic>
      <p:sp>
        <p:nvSpPr>
          <p:cNvPr id="302" name="Google Shape;302;p42"/>
          <p:cNvSpPr/>
          <p:nvPr/>
        </p:nvSpPr>
        <p:spPr>
          <a:xfrm>
            <a:off x="3117350" y="2140548"/>
            <a:ext cx="2774150" cy="1684575"/>
          </a:xfrm>
          <a:custGeom>
            <a:avLst/>
            <a:gdLst/>
            <a:ahLst/>
            <a:cxnLst/>
            <a:rect l="l" t="t" r="r" b="b"/>
            <a:pathLst>
              <a:path w="110966" h="67383" extrusionOk="0">
                <a:moveTo>
                  <a:pt x="1291" y="6502"/>
                </a:moveTo>
                <a:cubicBezTo>
                  <a:pt x="916" y="5127"/>
                  <a:pt x="-745" y="3177"/>
                  <a:pt x="395" y="2322"/>
                </a:cubicBezTo>
                <a:cubicBezTo>
                  <a:pt x="6026" y="-1900"/>
                  <a:pt x="15616" y="6254"/>
                  <a:pt x="18909" y="12474"/>
                </a:cubicBezTo>
                <a:cubicBezTo>
                  <a:pt x="23202" y="20583"/>
                  <a:pt x="21267" y="31236"/>
                  <a:pt x="26075" y="39050"/>
                </a:cubicBezTo>
                <a:cubicBezTo>
                  <a:pt x="28384" y="42803"/>
                  <a:pt x="34467" y="44713"/>
                  <a:pt x="38617" y="43231"/>
                </a:cubicBezTo>
                <a:cubicBezTo>
                  <a:pt x="52444" y="38292"/>
                  <a:pt x="33927" y="3792"/>
                  <a:pt x="48172" y="232"/>
                </a:cubicBezTo>
                <a:cubicBezTo>
                  <a:pt x="51887" y="-696"/>
                  <a:pt x="55617" y="2899"/>
                  <a:pt x="58325" y="5606"/>
                </a:cubicBezTo>
                <a:cubicBezTo>
                  <a:pt x="64421" y="11701"/>
                  <a:pt x="69852" y="19297"/>
                  <a:pt x="71762" y="27703"/>
                </a:cubicBezTo>
                <a:cubicBezTo>
                  <a:pt x="74790" y="41026"/>
                  <a:pt x="70824" y="63225"/>
                  <a:pt x="84005" y="66821"/>
                </a:cubicBezTo>
                <a:cubicBezTo>
                  <a:pt x="93986" y="69544"/>
                  <a:pt x="110305" y="61623"/>
                  <a:pt x="110880" y="51293"/>
                </a:cubicBezTo>
                <a:cubicBezTo>
                  <a:pt x="111223" y="45128"/>
                  <a:pt x="108676" y="38340"/>
                  <a:pt x="104310" y="33974"/>
                </a:cubicBezTo>
                <a:cubicBezTo>
                  <a:pt x="102264" y="31928"/>
                  <a:pt x="98281" y="32408"/>
                  <a:pt x="96547" y="30092"/>
                </a:cubicBezTo>
                <a:cubicBezTo>
                  <a:pt x="94875" y="27860"/>
                  <a:pt x="95213" y="24320"/>
                  <a:pt x="96248" y="21731"/>
                </a:cubicBezTo>
                <a:cubicBezTo>
                  <a:pt x="97248" y="19229"/>
                  <a:pt x="101625" y="21358"/>
                  <a:pt x="104310" y="21134"/>
                </a:cubicBezTo>
                <a:cubicBezTo>
                  <a:pt x="106626" y="20941"/>
                  <a:pt x="109088" y="18382"/>
                  <a:pt x="109088" y="16058"/>
                </a:cubicBezTo>
              </a:path>
            </a:pathLst>
          </a:custGeom>
          <a:noFill/>
          <a:ln w="9525" cap="flat" cmpd="sng">
            <a:solidFill>
              <a:schemeClr val="dk2"/>
            </a:solidFill>
            <a:prstDash val="solid"/>
            <a:round/>
            <a:headEnd type="none" w="med" len="med"/>
            <a:tailEnd type="none" w="med" len="med"/>
          </a:ln>
        </p:spPr>
      </p:sp>
      <p:sp>
        <p:nvSpPr>
          <p:cNvPr id="303" name="Google Shape;303;p42"/>
          <p:cNvSpPr/>
          <p:nvPr/>
        </p:nvSpPr>
        <p:spPr>
          <a:xfrm>
            <a:off x="4665050" y="1078825"/>
            <a:ext cx="3543300" cy="13212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Ý tưởng là vậy, nhưng làm sao để tìm được tập các vector này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PCA Algorithm:</a:t>
            </a:r>
            <a:endParaRPr>
              <a:latin typeface="Nunito"/>
              <a:ea typeface="Nunito"/>
              <a:cs typeface="Nunito"/>
              <a:sym typeface="Nunito"/>
            </a:endParaRPr>
          </a:p>
        </p:txBody>
      </p:sp>
      <p:sp>
        <p:nvSpPr>
          <p:cNvPr id="309" name="Google Shape;309;p43"/>
          <p:cNvSpPr txBox="1"/>
          <p:nvPr/>
        </p:nvSpPr>
        <p:spPr>
          <a:xfrm>
            <a:off x="887675" y="2765950"/>
            <a:ext cx="344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unito"/>
                <a:ea typeface="Nunito"/>
                <a:cs typeface="Nunito"/>
                <a:sym typeface="Nunito"/>
              </a:rPr>
              <a:t>1.Tính vector kỳ vọng của toàn bộ dữ liệu</a:t>
            </a:r>
            <a:endParaRPr dirty="0">
              <a:latin typeface="Nunito"/>
              <a:ea typeface="Nunito"/>
              <a:cs typeface="Nunito"/>
              <a:sym typeface="Nunito"/>
            </a:endParaRPr>
          </a:p>
        </p:txBody>
      </p:sp>
      <p:pic>
        <p:nvPicPr>
          <p:cNvPr id="310" name="Google Shape;310;p43"/>
          <p:cNvPicPr preferRelativeResize="0"/>
          <p:nvPr/>
        </p:nvPicPr>
        <p:blipFill>
          <a:blip r:embed="rId3">
            <a:alphaModFix/>
          </a:blip>
          <a:stretch>
            <a:fillRect/>
          </a:stretch>
        </p:blipFill>
        <p:spPr>
          <a:xfrm>
            <a:off x="2079050" y="3243875"/>
            <a:ext cx="2257425" cy="866775"/>
          </a:xfrm>
          <a:prstGeom prst="rect">
            <a:avLst/>
          </a:prstGeom>
          <a:noFill/>
          <a:ln>
            <a:noFill/>
          </a:ln>
        </p:spPr>
      </p:pic>
      <p:pic>
        <p:nvPicPr>
          <p:cNvPr id="311" name="Google Shape;311;p43"/>
          <p:cNvPicPr preferRelativeResize="0"/>
          <p:nvPr/>
        </p:nvPicPr>
        <p:blipFill>
          <a:blip r:embed="rId4">
            <a:alphaModFix/>
          </a:blip>
          <a:stretch>
            <a:fillRect/>
          </a:stretch>
        </p:blipFill>
        <p:spPr>
          <a:xfrm>
            <a:off x="5471300" y="1853850"/>
            <a:ext cx="2829300" cy="2409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barn(inVertical)">
                                      <p:cBhvr>
                                        <p:cTn id="7" dur="500"/>
                                        <p:tgtEl>
                                          <p:spTgt spid="309"/>
                                        </p:tgtEl>
                                      </p:cBhvr>
                                    </p:animEffect>
                                  </p:childTnLst>
                                </p:cTn>
                              </p:par>
                              <p:par>
                                <p:cTn id="8" presetID="16" presetClass="entr" presetSubtype="21" fill="hold" nodeType="withEffect">
                                  <p:stCondLst>
                                    <p:cond delay="0"/>
                                  </p:stCondLst>
                                  <p:childTnLst>
                                    <p:set>
                                      <p:cBhvr>
                                        <p:cTn id="9" dur="1" fill="hold">
                                          <p:stCondLst>
                                            <p:cond delay="0"/>
                                          </p:stCondLst>
                                        </p:cTn>
                                        <p:tgtEl>
                                          <p:spTgt spid="310"/>
                                        </p:tgtEl>
                                        <p:attrNameLst>
                                          <p:attrName>style.visibility</p:attrName>
                                        </p:attrNameLst>
                                      </p:cBhvr>
                                      <p:to>
                                        <p:strVal val="visible"/>
                                      </p:to>
                                    </p:set>
                                    <p:animEffect transition="in" filter="barn(inVertical)">
                                      <p:cBhvr>
                                        <p:cTn id="10" dur="500"/>
                                        <p:tgtEl>
                                          <p:spTgt spid="31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11"/>
                                        </p:tgtEl>
                                        <p:attrNameLst>
                                          <p:attrName>style.visibility</p:attrName>
                                        </p:attrNameLst>
                                      </p:cBhvr>
                                      <p:to>
                                        <p:strVal val="visible"/>
                                      </p:to>
                                    </p:set>
                                    <p:animEffect transition="in" filter="wheel(1)">
                                      <p:cBhvr>
                                        <p:cTn id="15" dur="2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PCA Algorithm:</a:t>
            </a:r>
            <a:endParaRPr/>
          </a:p>
        </p:txBody>
      </p:sp>
      <p:sp>
        <p:nvSpPr>
          <p:cNvPr id="317" name="Google Shape;317;p44"/>
          <p:cNvSpPr txBox="1"/>
          <p:nvPr/>
        </p:nvSpPr>
        <p:spPr>
          <a:xfrm>
            <a:off x="902600" y="2765950"/>
            <a:ext cx="344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2.</a:t>
            </a:r>
            <a:r>
              <a:rPr lang="en">
                <a:highlight>
                  <a:srgbClr val="FFFFFF"/>
                </a:highlight>
                <a:latin typeface="Nunito"/>
                <a:ea typeface="Nunito"/>
                <a:cs typeface="Nunito"/>
                <a:sym typeface="Nunito"/>
              </a:rPr>
              <a:t>Trừ mỗi điểm dữ liệu đi vector kỳ vọng của toàn bộ dữ liệu:</a:t>
            </a:r>
            <a:endParaRPr>
              <a:latin typeface="Nunito"/>
              <a:ea typeface="Nunito"/>
              <a:cs typeface="Nunito"/>
              <a:sym typeface="Nunito"/>
            </a:endParaRPr>
          </a:p>
        </p:txBody>
      </p:sp>
      <p:pic>
        <p:nvPicPr>
          <p:cNvPr id="318" name="Google Shape;318;p44"/>
          <p:cNvPicPr preferRelativeResize="0"/>
          <p:nvPr/>
        </p:nvPicPr>
        <p:blipFill>
          <a:blip r:embed="rId3">
            <a:alphaModFix/>
          </a:blip>
          <a:stretch>
            <a:fillRect/>
          </a:stretch>
        </p:blipFill>
        <p:spPr>
          <a:xfrm>
            <a:off x="2377000" y="3426350"/>
            <a:ext cx="1428750" cy="409575"/>
          </a:xfrm>
          <a:prstGeom prst="rect">
            <a:avLst/>
          </a:prstGeom>
          <a:noFill/>
          <a:ln>
            <a:noFill/>
          </a:ln>
        </p:spPr>
      </p:pic>
      <p:pic>
        <p:nvPicPr>
          <p:cNvPr id="319" name="Google Shape;319;p44"/>
          <p:cNvPicPr preferRelativeResize="0"/>
          <p:nvPr/>
        </p:nvPicPr>
        <p:blipFill>
          <a:blip r:embed="rId4">
            <a:alphaModFix/>
          </a:blip>
          <a:stretch>
            <a:fillRect/>
          </a:stretch>
        </p:blipFill>
        <p:spPr>
          <a:xfrm>
            <a:off x="5732575" y="1853850"/>
            <a:ext cx="2286675" cy="2397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barn(inVertical)">
                                      <p:cBhvr>
                                        <p:cTn id="7" dur="500"/>
                                        <p:tgtEl>
                                          <p:spTgt spid="317"/>
                                        </p:tgtEl>
                                      </p:cBhvr>
                                    </p:animEffect>
                                  </p:childTnLst>
                                </p:cTn>
                              </p:par>
                              <p:par>
                                <p:cTn id="8" presetID="16" presetClass="entr" presetSubtype="21"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barn(inVertical)">
                                      <p:cBhvr>
                                        <p:cTn id="10" dur="500"/>
                                        <p:tgtEl>
                                          <p:spTgt spid="3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19"/>
                                        </p:tgtEl>
                                        <p:attrNameLst>
                                          <p:attrName>style.visibility</p:attrName>
                                        </p:attrNameLst>
                                      </p:cBhvr>
                                      <p:to>
                                        <p:strVal val="visible"/>
                                      </p:to>
                                    </p:set>
                                    <p:animEffect transition="in" filter="wheel(1)">
                                      <p:cBhvr>
                                        <p:cTn id="15" dur="1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PCA Algorithm:</a:t>
            </a:r>
            <a:endParaRPr>
              <a:latin typeface="Nunito"/>
              <a:ea typeface="Nunito"/>
              <a:cs typeface="Nunito"/>
              <a:sym typeface="Nunito"/>
            </a:endParaRPr>
          </a:p>
        </p:txBody>
      </p:sp>
      <p:sp>
        <p:nvSpPr>
          <p:cNvPr id="325" name="Google Shape;325;p45"/>
          <p:cNvSpPr txBox="1"/>
          <p:nvPr/>
        </p:nvSpPr>
        <p:spPr>
          <a:xfrm>
            <a:off x="1119775" y="27322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highlight>
                  <a:srgbClr val="FFFFFF"/>
                </a:highlight>
                <a:latin typeface="Nunito"/>
                <a:ea typeface="Nunito"/>
                <a:cs typeface="Nunito"/>
                <a:sym typeface="Nunito"/>
              </a:rPr>
              <a:t>3.Tính ma trận hiệp phương sai:</a:t>
            </a:r>
            <a:endParaRPr sz="1600" dirty="0">
              <a:latin typeface="Nunito"/>
              <a:ea typeface="Nunito"/>
              <a:cs typeface="Nunito"/>
              <a:sym typeface="Nunito"/>
            </a:endParaRPr>
          </a:p>
        </p:txBody>
      </p:sp>
      <p:pic>
        <p:nvPicPr>
          <p:cNvPr id="326" name="Google Shape;326;p45"/>
          <p:cNvPicPr preferRelativeResize="0"/>
          <p:nvPr/>
        </p:nvPicPr>
        <p:blipFill>
          <a:blip r:embed="rId3">
            <a:alphaModFix/>
          </a:blip>
          <a:stretch>
            <a:fillRect/>
          </a:stretch>
        </p:blipFill>
        <p:spPr>
          <a:xfrm>
            <a:off x="1802225" y="3277375"/>
            <a:ext cx="1866900" cy="695325"/>
          </a:xfrm>
          <a:prstGeom prst="rect">
            <a:avLst/>
          </a:prstGeom>
          <a:noFill/>
          <a:ln>
            <a:noFill/>
          </a:ln>
        </p:spPr>
      </p:pic>
      <p:pic>
        <p:nvPicPr>
          <p:cNvPr id="327" name="Google Shape;327;p45"/>
          <p:cNvPicPr preferRelativeResize="0"/>
          <p:nvPr/>
        </p:nvPicPr>
        <p:blipFill>
          <a:blip r:embed="rId4">
            <a:alphaModFix/>
          </a:blip>
          <a:stretch>
            <a:fillRect/>
          </a:stretch>
        </p:blipFill>
        <p:spPr>
          <a:xfrm>
            <a:off x="5784475" y="2089088"/>
            <a:ext cx="2612825" cy="2999925"/>
          </a:xfrm>
          <a:prstGeom prst="rect">
            <a:avLst/>
          </a:prstGeom>
          <a:noFill/>
          <a:ln>
            <a:noFill/>
          </a:ln>
        </p:spPr>
      </p:pic>
      <p:sp>
        <p:nvSpPr>
          <p:cNvPr id="328" name="Google Shape;328;p45"/>
          <p:cNvSpPr/>
          <p:nvPr/>
        </p:nvSpPr>
        <p:spPr>
          <a:xfrm>
            <a:off x="4621819" y="2131400"/>
            <a:ext cx="1118225" cy="800925"/>
          </a:xfrm>
          <a:custGeom>
            <a:avLst/>
            <a:gdLst/>
            <a:ahLst/>
            <a:cxnLst/>
            <a:rect l="l" t="t" r="r" b="b"/>
            <a:pathLst>
              <a:path w="44729" h="32037" extrusionOk="0">
                <a:moveTo>
                  <a:pt x="44729" y="28368"/>
                </a:moveTo>
                <a:cubicBezTo>
                  <a:pt x="33238" y="30011"/>
                  <a:pt x="21698" y="31951"/>
                  <a:pt x="10090" y="31951"/>
                </a:cubicBezTo>
                <a:cubicBezTo>
                  <a:pt x="6658" y="31951"/>
                  <a:pt x="1068" y="32295"/>
                  <a:pt x="236" y="28965"/>
                </a:cubicBezTo>
                <a:cubicBezTo>
                  <a:pt x="-1654" y="21403"/>
                  <a:pt x="15732" y="26875"/>
                  <a:pt x="23527" y="26875"/>
                </a:cubicBezTo>
                <a:cubicBezTo>
                  <a:pt x="25147" y="26875"/>
                  <a:pt x="28144" y="27591"/>
                  <a:pt x="28305" y="25979"/>
                </a:cubicBezTo>
                <a:cubicBezTo>
                  <a:pt x="28781" y="21223"/>
                  <a:pt x="20749" y="17577"/>
                  <a:pt x="16062" y="18514"/>
                </a:cubicBezTo>
                <a:cubicBezTo>
                  <a:pt x="12691" y="19188"/>
                  <a:pt x="9768" y="23485"/>
                  <a:pt x="6507" y="22396"/>
                </a:cubicBezTo>
                <a:cubicBezTo>
                  <a:pt x="3425" y="21366"/>
                  <a:pt x="11928" y="18186"/>
                  <a:pt x="15167" y="17917"/>
                </a:cubicBezTo>
                <a:cubicBezTo>
                  <a:pt x="20333" y="17487"/>
                  <a:pt x="25603" y="18000"/>
                  <a:pt x="30694" y="17021"/>
                </a:cubicBezTo>
                <a:cubicBezTo>
                  <a:pt x="32055" y="16759"/>
                  <a:pt x="34748" y="16904"/>
                  <a:pt x="34576" y="15528"/>
                </a:cubicBezTo>
                <a:cubicBezTo>
                  <a:pt x="33502" y="6947"/>
                  <a:pt x="11932" y="18357"/>
                  <a:pt x="9194" y="10153"/>
                </a:cubicBezTo>
                <a:cubicBezTo>
                  <a:pt x="7458" y="4952"/>
                  <a:pt x="20318" y="8493"/>
                  <a:pt x="25021" y="5674"/>
                </a:cubicBezTo>
                <a:cubicBezTo>
                  <a:pt x="26722" y="4654"/>
                  <a:pt x="26812" y="1983"/>
                  <a:pt x="26812" y="0"/>
                </a:cubicBezTo>
              </a:path>
            </a:pathLst>
          </a:custGeom>
          <a:noFill/>
          <a:ln w="9525" cap="flat" cmpd="sng">
            <a:solidFill>
              <a:schemeClr val="dk2"/>
            </a:solidFill>
            <a:prstDash val="solid"/>
            <a:round/>
            <a:headEnd type="none" w="med" len="med"/>
            <a:tailEnd type="none" w="med" len="med"/>
          </a:ln>
        </p:spPr>
      </p:sp>
      <p:sp>
        <p:nvSpPr>
          <p:cNvPr id="329" name="Google Shape;329;p45"/>
          <p:cNvSpPr/>
          <p:nvPr/>
        </p:nvSpPr>
        <p:spPr>
          <a:xfrm>
            <a:off x="4119775" y="1147688"/>
            <a:ext cx="3329400" cy="9414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Ủa, tại sao lại phải tính ma trận hiệp phương sai???</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barn(inVertical)">
                                      <p:cBhvr>
                                        <p:cTn id="7" dur="500"/>
                                        <p:tgtEl>
                                          <p:spTgt spid="325"/>
                                        </p:tgtEl>
                                      </p:cBhvr>
                                    </p:animEffect>
                                  </p:childTnLst>
                                </p:cTn>
                              </p:par>
                              <p:par>
                                <p:cTn id="8" presetID="16" presetClass="entr" presetSubtype="21" fill="hold"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barn(inVertical)">
                                      <p:cBhvr>
                                        <p:cTn id="10" dur="500"/>
                                        <p:tgtEl>
                                          <p:spTgt spid="3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27"/>
                                        </p:tgtEl>
                                        <p:attrNameLst>
                                          <p:attrName>style.visibility</p:attrName>
                                        </p:attrNameLst>
                                      </p:cBhvr>
                                      <p:to>
                                        <p:strVal val="visible"/>
                                      </p:to>
                                    </p:set>
                                    <p:animEffect transition="in" filter="wipe(down)">
                                      <p:cBhvr>
                                        <p:cTn id="15" dur="500"/>
                                        <p:tgtEl>
                                          <p:spTgt spid="3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8"/>
                                        </p:tgtEl>
                                        <p:attrNameLst>
                                          <p:attrName>style.visibility</p:attrName>
                                        </p:attrNameLst>
                                      </p:cBhvr>
                                      <p:to>
                                        <p:strVal val="visible"/>
                                      </p:to>
                                    </p:set>
                                    <p:animEffect transition="in" filter="fade">
                                      <p:cBhvr>
                                        <p:cTn id="20" dur="500"/>
                                        <p:tgtEl>
                                          <p:spTgt spid="32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29"/>
                                        </p:tgtEl>
                                        <p:attrNameLst>
                                          <p:attrName>style.visibility</p:attrName>
                                        </p:attrNameLst>
                                      </p:cBhvr>
                                      <p:to>
                                        <p:strVal val="visible"/>
                                      </p:to>
                                    </p:set>
                                    <p:animEffect transition="in" filter="wheel(1)">
                                      <p:cBhvr>
                                        <p:cTn id="25" dur="5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729450" y="12520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Nội dung trình bày:</a:t>
            </a:r>
            <a:endParaRPr/>
          </a:p>
        </p:txBody>
      </p:sp>
      <p:sp>
        <p:nvSpPr>
          <p:cNvPr id="125" name="Google Shape;125;p19"/>
          <p:cNvSpPr txBox="1">
            <a:spLocks noGrp="1"/>
          </p:cNvSpPr>
          <p:nvPr>
            <p:ph type="body" idx="1"/>
          </p:nvPr>
        </p:nvSpPr>
        <p:spPr>
          <a:xfrm>
            <a:off x="729450" y="1978575"/>
            <a:ext cx="7688700" cy="2605800"/>
          </a:xfrm>
          <a:prstGeom prst="rect">
            <a:avLst/>
          </a:prstGeom>
        </p:spPr>
        <p:txBody>
          <a:bodyPr spcFirstLastPara="1" wrap="square" lIns="91425" tIns="91425" rIns="91425" bIns="91425" anchor="t" anchorCtr="0">
            <a:normAutofit fontScale="92500"/>
          </a:bodyPr>
          <a:lstStyle/>
          <a:p>
            <a:pPr marL="914400" lvl="0" indent="-317500" algn="l" rtl="0">
              <a:lnSpc>
                <a:spcPct val="200000"/>
              </a:lnSpc>
              <a:spcBef>
                <a:spcPts val="0"/>
              </a:spcBef>
              <a:spcAft>
                <a:spcPts val="0"/>
              </a:spcAft>
              <a:buClr>
                <a:schemeClr val="dk2"/>
              </a:buClr>
              <a:buSzPts val="1400"/>
              <a:buFont typeface="Nunito"/>
              <a:buAutoNum type="arabicPeriod"/>
            </a:pPr>
            <a:r>
              <a:rPr lang="en" sz="1400" dirty="0">
                <a:solidFill>
                  <a:schemeClr val="dk2"/>
                </a:solidFill>
                <a:latin typeface="Nunito"/>
                <a:ea typeface="Nunito"/>
                <a:cs typeface="Nunito"/>
                <a:sym typeface="Nunito"/>
              </a:rPr>
              <a:t>Giảm chiều dữ liệu</a:t>
            </a:r>
            <a:endParaRPr sz="1400" dirty="0">
              <a:solidFill>
                <a:schemeClr val="dk2"/>
              </a:solidFill>
              <a:latin typeface="Nunito"/>
              <a:ea typeface="Nunito"/>
              <a:cs typeface="Nunito"/>
              <a:sym typeface="Nunito"/>
            </a:endParaRPr>
          </a:p>
          <a:p>
            <a:pPr marL="914400" lvl="0" indent="-317500" algn="l" rtl="0">
              <a:lnSpc>
                <a:spcPct val="200000"/>
              </a:lnSpc>
              <a:spcBef>
                <a:spcPts val="0"/>
              </a:spcBef>
              <a:spcAft>
                <a:spcPts val="0"/>
              </a:spcAft>
              <a:buClr>
                <a:schemeClr val="dk2"/>
              </a:buClr>
              <a:buSzPts val="1400"/>
              <a:buFont typeface="Nunito"/>
              <a:buAutoNum type="arabicPeriod"/>
            </a:pPr>
            <a:r>
              <a:rPr lang="en" sz="1400" dirty="0">
                <a:solidFill>
                  <a:schemeClr val="dk2"/>
                </a:solidFill>
                <a:latin typeface="Nunito"/>
                <a:ea typeface="Nunito"/>
                <a:cs typeface="Nunito"/>
                <a:sym typeface="Nunito"/>
              </a:rPr>
              <a:t>PCA algorithm</a:t>
            </a:r>
            <a:endParaRPr sz="1400" dirty="0">
              <a:solidFill>
                <a:schemeClr val="dk2"/>
              </a:solidFill>
              <a:latin typeface="Nunito"/>
              <a:ea typeface="Nunito"/>
              <a:cs typeface="Nunito"/>
              <a:sym typeface="Nunito"/>
            </a:endParaRPr>
          </a:p>
          <a:p>
            <a:pPr marL="914400" lvl="0" indent="-317500" algn="l" rtl="0">
              <a:lnSpc>
                <a:spcPct val="200000"/>
              </a:lnSpc>
              <a:spcBef>
                <a:spcPts val="0"/>
              </a:spcBef>
              <a:spcAft>
                <a:spcPts val="0"/>
              </a:spcAft>
              <a:buClr>
                <a:schemeClr val="dk2"/>
              </a:buClr>
              <a:buSzPts val="1400"/>
              <a:buFont typeface="Nunito"/>
              <a:buAutoNum type="arabicPeriod"/>
            </a:pPr>
            <a:r>
              <a:rPr lang="en" sz="1400" dirty="0">
                <a:solidFill>
                  <a:schemeClr val="dk2"/>
                </a:solidFill>
                <a:latin typeface="Nunito"/>
                <a:ea typeface="Nunito"/>
                <a:cs typeface="Nunito"/>
                <a:sym typeface="Nunito"/>
              </a:rPr>
              <a:t>Nén với PCA</a:t>
            </a:r>
            <a:endParaRPr sz="1400" dirty="0">
              <a:solidFill>
                <a:schemeClr val="dk2"/>
              </a:solidFill>
              <a:latin typeface="Nunito"/>
              <a:ea typeface="Nunito"/>
              <a:cs typeface="Nunito"/>
              <a:sym typeface="Nunito"/>
            </a:endParaRPr>
          </a:p>
          <a:p>
            <a:pPr marL="914400" lvl="0" indent="-317500" algn="l" rtl="0">
              <a:lnSpc>
                <a:spcPct val="200000"/>
              </a:lnSpc>
              <a:spcBef>
                <a:spcPts val="0"/>
              </a:spcBef>
              <a:spcAft>
                <a:spcPts val="0"/>
              </a:spcAft>
              <a:buClr>
                <a:schemeClr val="dk2"/>
              </a:buClr>
              <a:buSzPts val="1400"/>
              <a:buFont typeface="Nunito"/>
              <a:buAutoNum type="arabicPeriod"/>
            </a:pPr>
            <a:r>
              <a:rPr lang="en" sz="1400" dirty="0">
                <a:solidFill>
                  <a:schemeClr val="dk2"/>
                </a:solidFill>
                <a:latin typeface="Nunito"/>
                <a:ea typeface="Nunito"/>
                <a:cs typeface="Nunito"/>
                <a:sym typeface="Nunito"/>
              </a:rPr>
              <a:t>Cách chọn K cho PCA</a:t>
            </a:r>
            <a:endParaRPr sz="1400" dirty="0">
              <a:solidFill>
                <a:schemeClr val="dk2"/>
              </a:solidFill>
              <a:latin typeface="Nunito"/>
              <a:ea typeface="Nunito"/>
              <a:cs typeface="Nunito"/>
              <a:sym typeface="Nunito"/>
            </a:endParaRPr>
          </a:p>
          <a:p>
            <a:pPr marL="914400" lvl="0" indent="-317500" algn="l" rtl="0">
              <a:lnSpc>
                <a:spcPct val="200000"/>
              </a:lnSpc>
              <a:spcBef>
                <a:spcPts val="0"/>
              </a:spcBef>
              <a:spcAft>
                <a:spcPts val="0"/>
              </a:spcAft>
              <a:buClr>
                <a:schemeClr val="dk2"/>
              </a:buClr>
              <a:buSzPts val="1400"/>
              <a:buFont typeface="Nunito"/>
              <a:buAutoNum type="arabicPeriod"/>
            </a:pPr>
            <a:r>
              <a:rPr lang="en" sz="1400" dirty="0">
                <a:solidFill>
                  <a:schemeClr val="dk2"/>
                </a:solidFill>
                <a:latin typeface="Nunito"/>
                <a:ea typeface="Nunito"/>
                <a:cs typeface="Nunito"/>
                <a:sym typeface="Nunito"/>
              </a:rPr>
              <a:t>Ưu và nhược điểm của PCA</a:t>
            </a:r>
            <a:endParaRPr sz="1400" dirty="0">
              <a:solidFill>
                <a:schemeClr val="dk2"/>
              </a:solidFill>
              <a:latin typeface="Nunito"/>
              <a:ea typeface="Nunito"/>
              <a:cs typeface="Nunito"/>
              <a:sym typeface="Nunito"/>
            </a:endParaRPr>
          </a:p>
          <a:p>
            <a:pPr marL="914400" lvl="0" indent="-317500" algn="l" rtl="0">
              <a:lnSpc>
                <a:spcPct val="200000"/>
              </a:lnSpc>
              <a:spcBef>
                <a:spcPts val="0"/>
              </a:spcBef>
              <a:spcAft>
                <a:spcPts val="0"/>
              </a:spcAft>
              <a:buClr>
                <a:schemeClr val="dk2"/>
              </a:buClr>
              <a:buSzPts val="1400"/>
              <a:buFont typeface="Nunito"/>
              <a:buAutoNum type="arabicPeriod"/>
            </a:pPr>
            <a:r>
              <a:rPr lang="en" sz="1400" dirty="0">
                <a:solidFill>
                  <a:schemeClr val="dk2"/>
                </a:solidFill>
                <a:latin typeface="Nunito"/>
                <a:ea typeface="Nunito"/>
                <a:cs typeface="Nunito"/>
                <a:sym typeface="Nunito"/>
              </a:rPr>
              <a:t>Kết luận</a:t>
            </a:r>
            <a:endParaRPr sz="1400" dirty="0">
              <a:solidFill>
                <a:schemeClr val="dk2"/>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fade">
                                      <p:cBhvr>
                                        <p:cTn id="7" dur="1000"/>
                                        <p:tgtEl>
                                          <p:spTgt spid="125">
                                            <p:txEl>
                                              <p:pRg st="0" end="0"/>
                                            </p:txEl>
                                          </p:spTgt>
                                        </p:tgtEl>
                                      </p:cBhvr>
                                    </p:animEffect>
                                    <p:anim calcmode="lin" valueType="num">
                                      <p:cBhvr>
                                        <p:cTn id="8" dur="1000" fill="hold"/>
                                        <p:tgtEl>
                                          <p:spTgt spid="12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5">
                                            <p:txEl>
                                              <p:pRg st="1" end="1"/>
                                            </p:txEl>
                                          </p:spTgt>
                                        </p:tgtEl>
                                        <p:attrNameLst>
                                          <p:attrName>style.visibility</p:attrName>
                                        </p:attrNameLst>
                                      </p:cBhvr>
                                      <p:to>
                                        <p:strVal val="visible"/>
                                      </p:to>
                                    </p:set>
                                    <p:animEffect transition="in" filter="fade">
                                      <p:cBhvr>
                                        <p:cTn id="14" dur="1000"/>
                                        <p:tgtEl>
                                          <p:spTgt spid="125">
                                            <p:txEl>
                                              <p:pRg st="1" end="1"/>
                                            </p:txEl>
                                          </p:spTgt>
                                        </p:tgtEl>
                                      </p:cBhvr>
                                    </p:animEffect>
                                    <p:anim calcmode="lin" valueType="num">
                                      <p:cBhvr>
                                        <p:cTn id="15" dur="1000" fill="hold"/>
                                        <p:tgtEl>
                                          <p:spTgt spid="12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5">
                                            <p:txEl>
                                              <p:pRg st="2" end="2"/>
                                            </p:txEl>
                                          </p:spTgt>
                                        </p:tgtEl>
                                        <p:attrNameLst>
                                          <p:attrName>style.visibility</p:attrName>
                                        </p:attrNameLst>
                                      </p:cBhvr>
                                      <p:to>
                                        <p:strVal val="visible"/>
                                      </p:to>
                                    </p:set>
                                    <p:animEffect transition="in" filter="fade">
                                      <p:cBhvr>
                                        <p:cTn id="21" dur="1000"/>
                                        <p:tgtEl>
                                          <p:spTgt spid="125">
                                            <p:txEl>
                                              <p:pRg st="2" end="2"/>
                                            </p:txEl>
                                          </p:spTgt>
                                        </p:tgtEl>
                                      </p:cBhvr>
                                    </p:animEffect>
                                    <p:anim calcmode="lin" valueType="num">
                                      <p:cBhvr>
                                        <p:cTn id="22" dur="1000" fill="hold"/>
                                        <p:tgtEl>
                                          <p:spTgt spid="12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5">
                                            <p:txEl>
                                              <p:pRg st="3" end="3"/>
                                            </p:txEl>
                                          </p:spTgt>
                                        </p:tgtEl>
                                        <p:attrNameLst>
                                          <p:attrName>style.visibility</p:attrName>
                                        </p:attrNameLst>
                                      </p:cBhvr>
                                      <p:to>
                                        <p:strVal val="visible"/>
                                      </p:to>
                                    </p:set>
                                    <p:animEffect transition="in" filter="fade">
                                      <p:cBhvr>
                                        <p:cTn id="28" dur="1000"/>
                                        <p:tgtEl>
                                          <p:spTgt spid="125">
                                            <p:txEl>
                                              <p:pRg st="3" end="3"/>
                                            </p:txEl>
                                          </p:spTgt>
                                        </p:tgtEl>
                                      </p:cBhvr>
                                    </p:animEffect>
                                    <p:anim calcmode="lin" valueType="num">
                                      <p:cBhvr>
                                        <p:cTn id="29" dur="1000" fill="hold"/>
                                        <p:tgtEl>
                                          <p:spTgt spid="12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5">
                                            <p:txEl>
                                              <p:pRg st="4" end="4"/>
                                            </p:txEl>
                                          </p:spTgt>
                                        </p:tgtEl>
                                        <p:attrNameLst>
                                          <p:attrName>style.visibility</p:attrName>
                                        </p:attrNameLst>
                                      </p:cBhvr>
                                      <p:to>
                                        <p:strVal val="visible"/>
                                      </p:to>
                                    </p:set>
                                    <p:animEffect transition="in" filter="fade">
                                      <p:cBhvr>
                                        <p:cTn id="35" dur="1000"/>
                                        <p:tgtEl>
                                          <p:spTgt spid="125">
                                            <p:txEl>
                                              <p:pRg st="4" end="4"/>
                                            </p:txEl>
                                          </p:spTgt>
                                        </p:tgtEl>
                                      </p:cBhvr>
                                    </p:animEffect>
                                    <p:anim calcmode="lin" valueType="num">
                                      <p:cBhvr>
                                        <p:cTn id="36" dur="1000" fill="hold"/>
                                        <p:tgtEl>
                                          <p:spTgt spid="12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5">
                                            <p:txEl>
                                              <p:pRg st="5" end="5"/>
                                            </p:txEl>
                                          </p:spTgt>
                                        </p:tgtEl>
                                        <p:attrNameLst>
                                          <p:attrName>style.visibility</p:attrName>
                                        </p:attrNameLst>
                                      </p:cBhvr>
                                      <p:to>
                                        <p:strVal val="visible"/>
                                      </p:to>
                                    </p:set>
                                    <p:animEffect transition="in" filter="fade">
                                      <p:cBhvr>
                                        <p:cTn id="42" dur="1000"/>
                                        <p:tgtEl>
                                          <p:spTgt spid="125">
                                            <p:txEl>
                                              <p:pRg st="5" end="5"/>
                                            </p:txEl>
                                          </p:spTgt>
                                        </p:tgtEl>
                                      </p:cBhvr>
                                    </p:animEffect>
                                    <p:anim calcmode="lin" valueType="num">
                                      <p:cBhvr>
                                        <p:cTn id="43" dur="1000" fill="hold"/>
                                        <p:tgtEl>
                                          <p:spTgt spid="12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2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PCA Algorithm:</a:t>
            </a:r>
            <a:endParaRPr/>
          </a:p>
        </p:txBody>
      </p:sp>
      <p:sp>
        <p:nvSpPr>
          <p:cNvPr id="335" name="Google Shape;335;p46"/>
          <p:cNvSpPr txBox="1"/>
          <p:nvPr/>
        </p:nvSpPr>
        <p:spPr>
          <a:xfrm>
            <a:off x="633875" y="2612825"/>
            <a:ext cx="41058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900"/>
              </a:spcAft>
              <a:buNone/>
            </a:pPr>
            <a:r>
              <a:rPr lang="en" dirty="0">
                <a:highlight>
                  <a:srgbClr val="FFFFFF"/>
                </a:highlight>
                <a:latin typeface="Nunito"/>
                <a:ea typeface="Nunito"/>
                <a:cs typeface="Nunito"/>
                <a:sym typeface="Nunito"/>
              </a:rPr>
              <a:t>4. Tính các trị riêng và vector riêng có norm bằng 1 của ma trận này, sắp xếp chúng theo thứ tự giảm dần của trị riêng.</a:t>
            </a:r>
            <a:endParaRPr dirty="0">
              <a:highlight>
                <a:srgbClr val="FFFFFF"/>
              </a:highlight>
              <a:latin typeface="Nunito"/>
              <a:ea typeface="Nunito"/>
              <a:cs typeface="Nunito"/>
              <a:sym typeface="Nunito"/>
            </a:endParaRPr>
          </a:p>
        </p:txBody>
      </p:sp>
      <p:pic>
        <p:nvPicPr>
          <p:cNvPr id="336" name="Google Shape;336;p46"/>
          <p:cNvPicPr preferRelativeResize="0"/>
          <p:nvPr/>
        </p:nvPicPr>
        <p:blipFill>
          <a:blip r:embed="rId3">
            <a:alphaModFix/>
          </a:blip>
          <a:stretch>
            <a:fillRect/>
          </a:stretch>
        </p:blipFill>
        <p:spPr>
          <a:xfrm>
            <a:off x="2447175" y="3508625"/>
            <a:ext cx="1885950" cy="257175"/>
          </a:xfrm>
          <a:prstGeom prst="rect">
            <a:avLst/>
          </a:prstGeom>
          <a:noFill/>
          <a:ln>
            <a:noFill/>
          </a:ln>
        </p:spPr>
      </p:pic>
      <p:pic>
        <p:nvPicPr>
          <p:cNvPr id="337" name="Google Shape;337;p46"/>
          <p:cNvPicPr preferRelativeResize="0"/>
          <p:nvPr/>
        </p:nvPicPr>
        <p:blipFill>
          <a:blip r:embed="rId4">
            <a:alphaModFix/>
          </a:blip>
          <a:stretch>
            <a:fillRect/>
          </a:stretch>
        </p:blipFill>
        <p:spPr>
          <a:xfrm>
            <a:off x="4635325" y="1973425"/>
            <a:ext cx="4471500" cy="2477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barn(inVertical)">
                                      <p:cBhvr>
                                        <p:cTn id="7" dur="500"/>
                                        <p:tgtEl>
                                          <p:spTgt spid="335"/>
                                        </p:tgtEl>
                                      </p:cBhvr>
                                    </p:animEffect>
                                  </p:childTnLst>
                                </p:cTn>
                              </p:par>
                              <p:par>
                                <p:cTn id="8" presetID="16" presetClass="entr" presetSubtype="21"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barn(inVertical)">
                                      <p:cBhvr>
                                        <p:cTn id="10" dur="500"/>
                                        <p:tgtEl>
                                          <p:spTgt spid="336"/>
                                        </p:tgtEl>
                                      </p:cBhvr>
                                    </p:animEffect>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337"/>
                                        </p:tgtEl>
                                        <p:attrNameLst>
                                          <p:attrName>style.visibility</p:attrName>
                                        </p:attrNameLst>
                                      </p:cBhvr>
                                      <p:to>
                                        <p:strVal val="visible"/>
                                      </p:to>
                                    </p:set>
                                    <p:anim calcmode="lin" valueType="num">
                                      <p:cBhvr>
                                        <p:cTn id="15" dur="1000" fill="hold"/>
                                        <p:tgtEl>
                                          <p:spTgt spid="337"/>
                                        </p:tgtEl>
                                        <p:attrNameLst>
                                          <p:attrName>ppt_w</p:attrName>
                                        </p:attrNameLst>
                                      </p:cBhvr>
                                      <p:tavLst>
                                        <p:tav tm="0">
                                          <p:val>
                                            <p:fltVal val="0"/>
                                          </p:val>
                                        </p:tav>
                                        <p:tav tm="100000">
                                          <p:val>
                                            <p:strVal val="#ppt_w"/>
                                          </p:val>
                                        </p:tav>
                                      </p:tavLst>
                                    </p:anim>
                                    <p:anim calcmode="lin" valueType="num">
                                      <p:cBhvr>
                                        <p:cTn id="16" dur="1000" fill="hold"/>
                                        <p:tgtEl>
                                          <p:spTgt spid="337"/>
                                        </p:tgtEl>
                                        <p:attrNameLst>
                                          <p:attrName>ppt_h</p:attrName>
                                        </p:attrNameLst>
                                      </p:cBhvr>
                                      <p:tavLst>
                                        <p:tav tm="0">
                                          <p:val>
                                            <p:fltVal val="0"/>
                                          </p:val>
                                        </p:tav>
                                        <p:tav tm="100000">
                                          <p:val>
                                            <p:strVal val="#ppt_h"/>
                                          </p:val>
                                        </p:tav>
                                      </p:tavLst>
                                    </p:anim>
                                    <p:anim calcmode="lin" valueType="num">
                                      <p:cBhvr>
                                        <p:cTn id="17" dur="1000" fill="hold"/>
                                        <p:tgtEl>
                                          <p:spTgt spid="337"/>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PCA Algorithm:</a:t>
            </a:r>
            <a:endParaRPr/>
          </a:p>
        </p:txBody>
      </p:sp>
      <p:sp>
        <p:nvSpPr>
          <p:cNvPr id="343" name="Google Shape;343;p47"/>
          <p:cNvSpPr txBox="1"/>
          <p:nvPr/>
        </p:nvSpPr>
        <p:spPr>
          <a:xfrm>
            <a:off x="933150" y="244110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unito"/>
                <a:ea typeface="Nunito"/>
                <a:cs typeface="Nunito"/>
                <a:sym typeface="Nunito"/>
              </a:rPr>
              <a:t>5. Chọn K vector riêng ứng với K trị riêng lớn nhất để xây dựng ma trận Uk có các cột tạo thành 1 hệ trực giao.</a:t>
            </a:r>
            <a:endParaRPr dirty="0">
              <a:latin typeface="Nunito"/>
              <a:ea typeface="Nunito"/>
              <a:cs typeface="Nunito"/>
              <a:sym typeface="Nunito"/>
            </a:endParaRPr>
          </a:p>
        </p:txBody>
      </p:sp>
      <p:pic>
        <p:nvPicPr>
          <p:cNvPr id="344" name="Google Shape;344;p47"/>
          <p:cNvPicPr preferRelativeResize="0"/>
          <p:nvPr/>
        </p:nvPicPr>
        <p:blipFill>
          <a:blip r:embed="rId3">
            <a:alphaModFix/>
          </a:blip>
          <a:stretch>
            <a:fillRect/>
          </a:stretch>
        </p:blipFill>
        <p:spPr>
          <a:xfrm>
            <a:off x="5414325" y="1929850"/>
            <a:ext cx="2303975" cy="2499100"/>
          </a:xfrm>
          <a:prstGeom prst="rect">
            <a:avLst/>
          </a:prstGeom>
          <a:noFill/>
          <a:ln>
            <a:noFill/>
          </a:ln>
        </p:spPr>
      </p:pic>
      <p:sp>
        <p:nvSpPr>
          <p:cNvPr id="345" name="Google Shape;345;p47"/>
          <p:cNvSpPr txBox="1"/>
          <p:nvPr/>
        </p:nvSpPr>
        <p:spPr>
          <a:xfrm>
            <a:off x="2186625" y="3034700"/>
            <a:ext cx="4299900" cy="5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barn(inVertical)">
                                      <p:cBhvr>
                                        <p:cTn id="7" dur="500"/>
                                        <p:tgtEl>
                                          <p:spTgt spid="34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44"/>
                                        </p:tgtEl>
                                        <p:attrNameLst>
                                          <p:attrName>style.visibility</p:attrName>
                                        </p:attrNameLst>
                                      </p:cBhvr>
                                      <p:to>
                                        <p:strVal val="visible"/>
                                      </p:to>
                                    </p:set>
                                    <p:animEffect transition="in" filter="wheel(1)">
                                      <p:cBhvr>
                                        <p:cTn id="12" dur="1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PCA Algorithm:</a:t>
            </a:r>
            <a:endParaRPr/>
          </a:p>
        </p:txBody>
      </p:sp>
      <p:sp>
        <p:nvSpPr>
          <p:cNvPr id="351" name="Google Shape;351;p48"/>
          <p:cNvSpPr txBox="1"/>
          <p:nvPr/>
        </p:nvSpPr>
        <p:spPr>
          <a:xfrm>
            <a:off x="962325" y="2683825"/>
            <a:ext cx="2799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6.Chiếu dữ liệu ban đầu (đã chuẩn hóa) xuống không gian con tìm được.</a:t>
            </a:r>
            <a:endParaRPr>
              <a:latin typeface="Nunito"/>
              <a:ea typeface="Nunito"/>
              <a:cs typeface="Nunito"/>
              <a:sym typeface="Nunito"/>
            </a:endParaRPr>
          </a:p>
        </p:txBody>
      </p:sp>
      <p:pic>
        <p:nvPicPr>
          <p:cNvPr id="352" name="Google Shape;352;p48"/>
          <p:cNvPicPr preferRelativeResize="0"/>
          <p:nvPr/>
        </p:nvPicPr>
        <p:blipFill>
          <a:blip r:embed="rId3">
            <a:alphaModFix/>
          </a:blip>
          <a:stretch>
            <a:fillRect/>
          </a:stretch>
        </p:blipFill>
        <p:spPr>
          <a:xfrm>
            <a:off x="5396650" y="1853850"/>
            <a:ext cx="2650125" cy="277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PCA Algorithm:</a:t>
            </a:r>
            <a:endParaRPr/>
          </a:p>
        </p:txBody>
      </p:sp>
      <p:sp>
        <p:nvSpPr>
          <p:cNvPr id="358" name="Google Shape;358;p49"/>
          <p:cNvSpPr txBox="1"/>
          <p:nvPr/>
        </p:nvSpPr>
        <p:spPr>
          <a:xfrm>
            <a:off x="830000" y="271407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highlight>
                  <a:srgbClr val="FFFFFF"/>
                </a:highlight>
                <a:latin typeface="Nunito"/>
                <a:ea typeface="Nunito"/>
                <a:cs typeface="Nunito"/>
                <a:sym typeface="Nunito"/>
              </a:rPr>
              <a:t>7.Dữ liệu mới chính là toạ độ của các điểm dữ liệu trên không gian mới.</a:t>
            </a:r>
            <a:endParaRPr sz="1600" dirty="0">
              <a:latin typeface="Nunito"/>
              <a:ea typeface="Nunito"/>
              <a:cs typeface="Nunito"/>
              <a:sym typeface="Nunito"/>
            </a:endParaRPr>
          </a:p>
        </p:txBody>
      </p:sp>
      <p:pic>
        <p:nvPicPr>
          <p:cNvPr id="359" name="Google Shape;359;p49"/>
          <p:cNvPicPr preferRelativeResize="0"/>
          <p:nvPr/>
        </p:nvPicPr>
        <p:blipFill>
          <a:blip r:embed="rId3">
            <a:alphaModFix/>
          </a:blip>
          <a:stretch>
            <a:fillRect/>
          </a:stretch>
        </p:blipFill>
        <p:spPr>
          <a:xfrm>
            <a:off x="5490900" y="2006250"/>
            <a:ext cx="2314575" cy="2140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barn(inVertical)">
                                      <p:cBhvr>
                                        <p:cTn id="7" dur="500"/>
                                        <p:tgtEl>
                                          <p:spTgt spid="35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wheel(1)">
                                      <p:cBhvr>
                                        <p:cTn id="12" dur="1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PCA Algorithm:</a:t>
            </a:r>
            <a:endParaRPr/>
          </a:p>
        </p:txBody>
      </p:sp>
      <p:sp>
        <p:nvSpPr>
          <p:cNvPr id="365" name="Google Shape;365;p50"/>
          <p:cNvSpPr txBox="1"/>
          <p:nvPr/>
        </p:nvSpPr>
        <p:spPr>
          <a:xfrm>
            <a:off x="575725" y="2674000"/>
            <a:ext cx="348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FFFFFF"/>
                </a:highlight>
                <a:latin typeface="Nunito"/>
                <a:ea typeface="Nunito"/>
                <a:cs typeface="Nunito"/>
                <a:sym typeface="Nunito"/>
              </a:rPr>
              <a:t>Dữ liệu ban đầu có thể tính được xấp xỉ theo dữ liệu mới như sau:</a:t>
            </a:r>
            <a:endParaRPr sz="1600">
              <a:latin typeface="Nunito"/>
              <a:ea typeface="Nunito"/>
              <a:cs typeface="Nunito"/>
              <a:sym typeface="Nunito"/>
            </a:endParaRPr>
          </a:p>
        </p:txBody>
      </p:sp>
      <p:pic>
        <p:nvPicPr>
          <p:cNvPr id="366" name="Google Shape;366;p50"/>
          <p:cNvPicPr preferRelativeResize="0"/>
          <p:nvPr/>
        </p:nvPicPr>
        <p:blipFill>
          <a:blip r:embed="rId3">
            <a:alphaModFix/>
          </a:blip>
          <a:stretch>
            <a:fillRect/>
          </a:stretch>
        </p:blipFill>
        <p:spPr>
          <a:xfrm>
            <a:off x="1811350" y="3289600"/>
            <a:ext cx="1924050" cy="504825"/>
          </a:xfrm>
          <a:prstGeom prst="rect">
            <a:avLst/>
          </a:prstGeom>
          <a:noFill/>
          <a:ln>
            <a:noFill/>
          </a:ln>
        </p:spPr>
      </p:pic>
      <p:pic>
        <p:nvPicPr>
          <p:cNvPr id="367" name="Google Shape;367;p50"/>
          <p:cNvPicPr preferRelativeResize="0"/>
          <p:nvPr/>
        </p:nvPicPr>
        <p:blipFill>
          <a:blip r:embed="rId4">
            <a:alphaModFix/>
          </a:blip>
          <a:stretch>
            <a:fillRect/>
          </a:stretch>
        </p:blipFill>
        <p:spPr>
          <a:xfrm>
            <a:off x="4212025" y="2006250"/>
            <a:ext cx="4779575" cy="27864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barn(inVertical)">
                                      <p:cBhvr>
                                        <p:cTn id="7" dur="500"/>
                                        <p:tgtEl>
                                          <p:spTgt spid="365"/>
                                        </p:tgtEl>
                                      </p:cBhvr>
                                    </p:animEffect>
                                  </p:childTnLst>
                                </p:cTn>
                              </p:par>
                              <p:par>
                                <p:cTn id="8" presetID="16" presetClass="entr" presetSubtype="21" fill="hold" nodeType="withEffect">
                                  <p:stCondLst>
                                    <p:cond delay="0"/>
                                  </p:stCondLst>
                                  <p:childTnLst>
                                    <p:set>
                                      <p:cBhvr>
                                        <p:cTn id="9" dur="1" fill="hold">
                                          <p:stCondLst>
                                            <p:cond delay="0"/>
                                          </p:stCondLst>
                                        </p:cTn>
                                        <p:tgtEl>
                                          <p:spTgt spid="366"/>
                                        </p:tgtEl>
                                        <p:attrNameLst>
                                          <p:attrName>style.visibility</p:attrName>
                                        </p:attrNameLst>
                                      </p:cBhvr>
                                      <p:to>
                                        <p:strVal val="visible"/>
                                      </p:to>
                                    </p:set>
                                    <p:animEffect transition="in" filter="barn(inVertical)">
                                      <p:cBhvr>
                                        <p:cTn id="10" dur="500"/>
                                        <p:tgtEl>
                                          <p:spTgt spid="36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67"/>
                                        </p:tgtEl>
                                        <p:attrNameLst>
                                          <p:attrName>style.visibility</p:attrName>
                                        </p:attrNameLst>
                                      </p:cBhvr>
                                      <p:to>
                                        <p:strVal val="visible"/>
                                      </p:to>
                                    </p:set>
                                    <p:animEffect transition="in" filter="wheel(1)">
                                      <p:cBhvr>
                                        <p:cTn id="15" dur="1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51"/>
          <p:cNvPicPr preferRelativeResize="0"/>
          <p:nvPr/>
        </p:nvPicPr>
        <p:blipFill>
          <a:blip r:embed="rId3">
            <a:alphaModFix/>
          </a:blip>
          <a:stretch>
            <a:fillRect/>
          </a:stretch>
        </p:blipFill>
        <p:spPr>
          <a:xfrm>
            <a:off x="852713" y="567250"/>
            <a:ext cx="7438576" cy="45326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2"/>
          <p:cNvSpPr txBox="1">
            <a:spLocks noGrp="1"/>
          </p:cNvSpPr>
          <p:nvPr>
            <p:ph type="ctrTitle"/>
          </p:nvPr>
        </p:nvSpPr>
        <p:spPr>
          <a:xfrm>
            <a:off x="436825" y="901200"/>
            <a:ext cx="4065900" cy="3341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dirty="0"/>
          </a:p>
        </p:txBody>
      </p:sp>
      <p:pic>
        <p:nvPicPr>
          <p:cNvPr id="378" name="Google Shape;378;p52"/>
          <p:cNvPicPr preferRelativeResize="0"/>
          <p:nvPr/>
        </p:nvPicPr>
        <p:blipFill>
          <a:blip r:embed="rId3">
            <a:alphaModFix/>
          </a:blip>
          <a:stretch>
            <a:fillRect/>
          </a:stretch>
        </p:blipFill>
        <p:spPr>
          <a:xfrm>
            <a:off x="1868825" y="1548725"/>
            <a:ext cx="2612825" cy="2999925"/>
          </a:xfrm>
          <a:prstGeom prst="rect">
            <a:avLst/>
          </a:prstGeom>
          <a:noFill/>
          <a:ln>
            <a:noFill/>
          </a:ln>
        </p:spPr>
      </p:pic>
      <p:sp>
        <p:nvSpPr>
          <p:cNvPr id="379" name="Google Shape;379;p52"/>
          <p:cNvSpPr/>
          <p:nvPr/>
        </p:nvSpPr>
        <p:spPr>
          <a:xfrm>
            <a:off x="914844" y="1826275"/>
            <a:ext cx="1118225" cy="800925"/>
          </a:xfrm>
          <a:custGeom>
            <a:avLst/>
            <a:gdLst/>
            <a:ahLst/>
            <a:cxnLst/>
            <a:rect l="l" t="t" r="r" b="b"/>
            <a:pathLst>
              <a:path w="44729" h="32037" extrusionOk="0">
                <a:moveTo>
                  <a:pt x="44729" y="28368"/>
                </a:moveTo>
                <a:cubicBezTo>
                  <a:pt x="33238" y="30011"/>
                  <a:pt x="21698" y="31951"/>
                  <a:pt x="10090" y="31951"/>
                </a:cubicBezTo>
                <a:cubicBezTo>
                  <a:pt x="6658" y="31951"/>
                  <a:pt x="1068" y="32295"/>
                  <a:pt x="236" y="28965"/>
                </a:cubicBezTo>
                <a:cubicBezTo>
                  <a:pt x="-1654" y="21403"/>
                  <a:pt x="15732" y="26875"/>
                  <a:pt x="23527" y="26875"/>
                </a:cubicBezTo>
                <a:cubicBezTo>
                  <a:pt x="25147" y="26875"/>
                  <a:pt x="28144" y="27591"/>
                  <a:pt x="28305" y="25979"/>
                </a:cubicBezTo>
                <a:cubicBezTo>
                  <a:pt x="28781" y="21223"/>
                  <a:pt x="20749" y="17577"/>
                  <a:pt x="16062" y="18514"/>
                </a:cubicBezTo>
                <a:cubicBezTo>
                  <a:pt x="12691" y="19188"/>
                  <a:pt x="9768" y="23485"/>
                  <a:pt x="6507" y="22396"/>
                </a:cubicBezTo>
                <a:cubicBezTo>
                  <a:pt x="3425" y="21366"/>
                  <a:pt x="11928" y="18186"/>
                  <a:pt x="15167" y="17917"/>
                </a:cubicBezTo>
                <a:cubicBezTo>
                  <a:pt x="20333" y="17487"/>
                  <a:pt x="25603" y="18000"/>
                  <a:pt x="30694" y="17021"/>
                </a:cubicBezTo>
                <a:cubicBezTo>
                  <a:pt x="32055" y="16759"/>
                  <a:pt x="34748" y="16904"/>
                  <a:pt x="34576" y="15528"/>
                </a:cubicBezTo>
                <a:cubicBezTo>
                  <a:pt x="33502" y="6947"/>
                  <a:pt x="11932" y="18357"/>
                  <a:pt x="9194" y="10153"/>
                </a:cubicBezTo>
                <a:cubicBezTo>
                  <a:pt x="7458" y="4952"/>
                  <a:pt x="20318" y="8493"/>
                  <a:pt x="25021" y="5674"/>
                </a:cubicBezTo>
                <a:cubicBezTo>
                  <a:pt x="26722" y="4654"/>
                  <a:pt x="26812" y="1983"/>
                  <a:pt x="26812" y="0"/>
                </a:cubicBezTo>
              </a:path>
            </a:pathLst>
          </a:custGeom>
          <a:noFill/>
          <a:ln w="9525" cap="flat" cmpd="sng">
            <a:solidFill>
              <a:schemeClr val="dk2"/>
            </a:solidFill>
            <a:prstDash val="solid"/>
            <a:round/>
            <a:headEnd type="none" w="med" len="med"/>
            <a:tailEnd type="none" w="med" len="med"/>
          </a:ln>
        </p:spPr>
      </p:sp>
      <p:sp>
        <p:nvSpPr>
          <p:cNvPr id="380" name="Google Shape;380;p52"/>
          <p:cNvSpPr/>
          <p:nvPr/>
        </p:nvSpPr>
        <p:spPr>
          <a:xfrm>
            <a:off x="457900" y="833425"/>
            <a:ext cx="3329400" cy="9414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Ủa, tại sao lại phải tính ma trận hiệp phương sai???</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7" name="Google Shape;387;p53"/>
          <p:cNvPicPr preferRelativeResize="0"/>
          <p:nvPr/>
        </p:nvPicPr>
        <p:blipFill>
          <a:blip r:embed="rId3">
            <a:alphaModFix/>
          </a:blip>
          <a:stretch>
            <a:fillRect/>
          </a:stretch>
        </p:blipFill>
        <p:spPr>
          <a:xfrm>
            <a:off x="5413801" y="699700"/>
            <a:ext cx="2544500" cy="4114375"/>
          </a:xfrm>
          <a:prstGeom prst="rect">
            <a:avLst/>
          </a:prstGeom>
          <a:noFill/>
          <a:ln>
            <a:noFill/>
          </a:ln>
        </p:spPr>
      </p:pic>
      <p:sp>
        <p:nvSpPr>
          <p:cNvPr id="388" name="Google Shape;388;p53"/>
          <p:cNvSpPr txBox="1"/>
          <p:nvPr/>
        </p:nvSpPr>
        <p:spPr>
          <a:xfrm>
            <a:off x="1508101" y="3405300"/>
            <a:ext cx="39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--&gt; X</a:t>
            </a:r>
            <a:r>
              <a:rPr lang="en" baseline="-25000" dirty="0">
                <a:latin typeface="Lato"/>
                <a:ea typeface="Lato"/>
                <a:cs typeface="Lato"/>
                <a:sym typeface="Lato"/>
              </a:rPr>
              <a:t>new</a:t>
            </a:r>
            <a:r>
              <a:rPr lang="en" baseline="30000" dirty="0">
                <a:latin typeface="Lato"/>
                <a:ea typeface="Lato"/>
                <a:cs typeface="Lato"/>
                <a:sym typeface="Lato"/>
              </a:rPr>
              <a:t>n x p</a:t>
            </a:r>
            <a:r>
              <a:rPr lang="en" dirty="0">
                <a:latin typeface="Lato"/>
                <a:ea typeface="Lato"/>
                <a:cs typeface="Lato"/>
                <a:sym typeface="Lato"/>
              </a:rPr>
              <a:t>  =   X</a:t>
            </a:r>
            <a:r>
              <a:rPr lang="en" baseline="-25000" dirty="0">
                <a:latin typeface="Lato"/>
                <a:ea typeface="Lato"/>
                <a:cs typeface="Lato"/>
                <a:sym typeface="Lato"/>
              </a:rPr>
              <a:t>old</a:t>
            </a:r>
            <a:r>
              <a:rPr lang="en" baseline="30000" dirty="0">
                <a:latin typeface="Lato"/>
                <a:ea typeface="Lato"/>
                <a:cs typeface="Lato"/>
                <a:sym typeface="Lato"/>
              </a:rPr>
              <a:t>n x p</a:t>
            </a:r>
            <a:r>
              <a:rPr lang="en" dirty="0">
                <a:latin typeface="Lato"/>
                <a:ea typeface="Lato"/>
                <a:cs typeface="Lato"/>
                <a:sym typeface="Lato"/>
              </a:rPr>
              <a:t>  x  U </a:t>
            </a:r>
            <a:r>
              <a:rPr lang="en" baseline="30000" dirty="0">
                <a:latin typeface="Lato"/>
                <a:ea typeface="Lato"/>
                <a:cs typeface="Lato"/>
                <a:sym typeface="Lato"/>
              </a:rPr>
              <a:t>p x p</a:t>
            </a:r>
            <a:r>
              <a:rPr lang="en" dirty="0">
                <a:latin typeface="Lato"/>
                <a:ea typeface="Lato"/>
                <a:cs typeface="Lato"/>
                <a:sym typeface="Lato"/>
              </a:rPr>
              <a:t> , với ||u</a:t>
            </a:r>
            <a:r>
              <a:rPr lang="en" baseline="-25000" dirty="0">
                <a:latin typeface="Lato"/>
                <a:ea typeface="Lato"/>
                <a:cs typeface="Lato"/>
                <a:sym typeface="Lato"/>
              </a:rPr>
              <a:t>i</a:t>
            </a:r>
            <a:r>
              <a:rPr lang="en" dirty="0">
                <a:latin typeface="Lato"/>
                <a:ea typeface="Lato"/>
                <a:cs typeface="Lato"/>
                <a:sym typeface="Lato"/>
              </a:rPr>
              <a:t>|| = 1</a:t>
            </a:r>
            <a:endParaRPr dirty="0">
              <a:latin typeface="Lato"/>
              <a:ea typeface="Lato"/>
              <a:cs typeface="Lato"/>
              <a:sym typeface="Lato"/>
            </a:endParaRPr>
          </a:p>
        </p:txBody>
      </p:sp>
      <p:sp>
        <p:nvSpPr>
          <p:cNvPr id="389" name="Google Shape;389;p53"/>
          <p:cNvSpPr txBox="1"/>
          <p:nvPr/>
        </p:nvSpPr>
        <p:spPr>
          <a:xfrm>
            <a:off x="2268341" y="1652300"/>
            <a:ext cx="208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dirty="0">
                <a:latin typeface="Lato"/>
                <a:ea typeface="Lato"/>
                <a:cs typeface="Lato"/>
                <a:sym typeface="Lato"/>
              </a:rPr>
              <a:t>X</a:t>
            </a:r>
            <a:r>
              <a:rPr lang="en" baseline="-25000" dirty="0">
                <a:latin typeface="Lato"/>
                <a:ea typeface="Lato"/>
                <a:cs typeface="Lato"/>
                <a:sym typeface="Lato"/>
              </a:rPr>
              <a:t>new</a:t>
            </a:r>
            <a:r>
              <a:rPr lang="en" baseline="30000" dirty="0">
                <a:latin typeface="Lato"/>
                <a:ea typeface="Lato"/>
                <a:cs typeface="Lato"/>
                <a:sym typeface="Lato"/>
              </a:rPr>
              <a:t>n x 2</a:t>
            </a:r>
            <a:r>
              <a:rPr lang="en" dirty="0">
                <a:latin typeface="Lato"/>
                <a:ea typeface="Lato"/>
                <a:cs typeface="Lato"/>
                <a:sym typeface="Lato"/>
              </a:rPr>
              <a:t>  =   X</a:t>
            </a:r>
            <a:r>
              <a:rPr lang="en" baseline="-25000" dirty="0">
                <a:latin typeface="Lato"/>
                <a:ea typeface="Lato"/>
                <a:cs typeface="Lato"/>
                <a:sym typeface="Lato"/>
              </a:rPr>
              <a:t>old</a:t>
            </a:r>
            <a:r>
              <a:rPr lang="en" baseline="30000" dirty="0">
                <a:latin typeface="Lato"/>
                <a:ea typeface="Lato"/>
                <a:cs typeface="Lato"/>
                <a:sym typeface="Lato"/>
              </a:rPr>
              <a:t>n x 2</a:t>
            </a:r>
            <a:r>
              <a:rPr lang="en" dirty="0">
                <a:latin typeface="Lato"/>
                <a:ea typeface="Lato"/>
                <a:cs typeface="Lato"/>
                <a:sym typeface="Lato"/>
              </a:rPr>
              <a:t>  x  U </a:t>
            </a:r>
            <a:r>
              <a:rPr lang="en" baseline="30000" dirty="0">
                <a:latin typeface="Lato"/>
                <a:ea typeface="Lato"/>
                <a:cs typeface="Lato"/>
                <a:sym typeface="Lato"/>
              </a:rPr>
              <a:t>2 x 2</a:t>
            </a:r>
            <a:r>
              <a:rPr lang="en" dirty="0">
                <a:latin typeface="Lato"/>
                <a:ea typeface="Lato"/>
                <a:cs typeface="Lato"/>
                <a:sym typeface="Lato"/>
              </a:rPr>
              <a:t> </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barn(inVertical)">
                                      <p:cBhvr>
                                        <p:cTn id="7" dur="5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88"/>
                                        </p:tgtEl>
                                        <p:attrNameLst>
                                          <p:attrName>style.visibility</p:attrName>
                                        </p:attrNameLst>
                                      </p:cBhvr>
                                      <p:to>
                                        <p:strVal val="visible"/>
                                      </p:to>
                                    </p:set>
                                    <p:animEffect transition="in" filter="barn(inVertical)">
                                      <p:cBhvr>
                                        <p:cTn id="12" dur="500"/>
                                        <p:tgtEl>
                                          <p:spTgt spid="38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wheel(1)">
                                      <p:cBhvr>
                                        <p:cTn id="17" dur="15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p:bldP spid="38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6" name="Google Shape;396;p54"/>
          <p:cNvPicPr preferRelativeResize="0"/>
          <p:nvPr/>
        </p:nvPicPr>
        <p:blipFill>
          <a:blip r:embed="rId3">
            <a:alphaModFix/>
          </a:blip>
          <a:stretch>
            <a:fillRect/>
          </a:stretch>
        </p:blipFill>
        <p:spPr>
          <a:xfrm>
            <a:off x="1323296" y="1280493"/>
            <a:ext cx="6228398" cy="35034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wheel(1)">
                                      <p:cBhvr>
                                        <p:cTn id="7" dur="15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55"/>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dirty="0"/>
          </a:p>
        </p:txBody>
      </p:sp>
      <p:pic>
        <p:nvPicPr>
          <p:cNvPr id="403" name="Google Shape;403;p55"/>
          <p:cNvPicPr preferRelativeResize="0"/>
          <p:nvPr/>
        </p:nvPicPr>
        <p:blipFill>
          <a:blip r:embed="rId3">
            <a:alphaModFix/>
          </a:blip>
          <a:stretch>
            <a:fillRect/>
          </a:stretch>
        </p:blipFill>
        <p:spPr>
          <a:xfrm>
            <a:off x="1656450" y="1230875"/>
            <a:ext cx="6228398" cy="3503474"/>
          </a:xfrm>
          <a:prstGeom prst="rect">
            <a:avLst/>
          </a:prstGeom>
          <a:noFill/>
          <a:ln>
            <a:noFill/>
          </a:ln>
        </p:spPr>
      </p:pic>
      <p:pic>
        <p:nvPicPr>
          <p:cNvPr id="404" name="Google Shape;404;p55"/>
          <p:cNvPicPr preferRelativeResize="0"/>
          <p:nvPr/>
        </p:nvPicPr>
        <p:blipFill>
          <a:blip r:embed="rId4">
            <a:alphaModFix/>
          </a:blip>
          <a:stretch>
            <a:fillRect/>
          </a:stretch>
        </p:blipFill>
        <p:spPr>
          <a:xfrm>
            <a:off x="1656450" y="1230878"/>
            <a:ext cx="6228398" cy="35034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ctrTitle"/>
          </p:nvPr>
        </p:nvSpPr>
        <p:spPr>
          <a:xfrm>
            <a:off x="436825" y="901200"/>
            <a:ext cx="4065900" cy="3341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1.Giảm chiều dữ liệu:</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0" name="Google Shape;410;p56"/>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dirty="0"/>
          </a:p>
        </p:txBody>
      </p:sp>
      <p:pic>
        <p:nvPicPr>
          <p:cNvPr id="411" name="Google Shape;411;p56"/>
          <p:cNvPicPr preferRelativeResize="0"/>
          <p:nvPr/>
        </p:nvPicPr>
        <p:blipFill>
          <a:blip r:embed="rId3">
            <a:alphaModFix/>
          </a:blip>
          <a:stretch>
            <a:fillRect/>
          </a:stretch>
        </p:blipFill>
        <p:spPr>
          <a:xfrm>
            <a:off x="1656450" y="1230875"/>
            <a:ext cx="6228398" cy="3503474"/>
          </a:xfrm>
          <a:prstGeom prst="rect">
            <a:avLst/>
          </a:prstGeom>
          <a:noFill/>
          <a:ln>
            <a:noFill/>
          </a:ln>
        </p:spPr>
      </p:pic>
      <p:pic>
        <p:nvPicPr>
          <p:cNvPr id="412" name="Google Shape;412;p56"/>
          <p:cNvPicPr preferRelativeResize="0"/>
          <p:nvPr/>
        </p:nvPicPr>
        <p:blipFill>
          <a:blip r:embed="rId4">
            <a:alphaModFix/>
          </a:blip>
          <a:stretch>
            <a:fillRect/>
          </a:stretch>
        </p:blipFill>
        <p:spPr>
          <a:xfrm>
            <a:off x="1656450" y="1230878"/>
            <a:ext cx="6228398" cy="3503471"/>
          </a:xfrm>
          <a:prstGeom prst="rect">
            <a:avLst/>
          </a:prstGeom>
          <a:noFill/>
          <a:ln>
            <a:noFill/>
          </a:ln>
        </p:spPr>
      </p:pic>
      <p:pic>
        <p:nvPicPr>
          <p:cNvPr id="413" name="Google Shape;413;p56"/>
          <p:cNvPicPr preferRelativeResize="0"/>
          <p:nvPr/>
        </p:nvPicPr>
        <p:blipFill>
          <a:blip r:embed="rId5">
            <a:alphaModFix/>
          </a:blip>
          <a:stretch>
            <a:fillRect/>
          </a:stretch>
        </p:blipFill>
        <p:spPr>
          <a:xfrm>
            <a:off x="1656450" y="1230875"/>
            <a:ext cx="6228398" cy="35034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20" name="Google Shape;420;p57"/>
          <p:cNvPicPr preferRelativeResize="0"/>
          <p:nvPr/>
        </p:nvPicPr>
        <p:blipFill>
          <a:blip r:embed="rId3">
            <a:alphaModFix/>
          </a:blip>
          <a:stretch>
            <a:fillRect/>
          </a:stretch>
        </p:blipFill>
        <p:spPr>
          <a:xfrm>
            <a:off x="1656450" y="1230875"/>
            <a:ext cx="6228398" cy="3503474"/>
          </a:xfrm>
          <a:prstGeom prst="rect">
            <a:avLst/>
          </a:prstGeom>
          <a:noFill/>
          <a:ln>
            <a:noFill/>
          </a:ln>
        </p:spPr>
      </p:pic>
      <p:pic>
        <p:nvPicPr>
          <p:cNvPr id="421" name="Google Shape;421;p57"/>
          <p:cNvPicPr preferRelativeResize="0"/>
          <p:nvPr/>
        </p:nvPicPr>
        <p:blipFill>
          <a:blip r:embed="rId4">
            <a:alphaModFix/>
          </a:blip>
          <a:stretch>
            <a:fillRect/>
          </a:stretch>
        </p:blipFill>
        <p:spPr>
          <a:xfrm>
            <a:off x="1656450" y="1230878"/>
            <a:ext cx="6228398" cy="3503471"/>
          </a:xfrm>
          <a:prstGeom prst="rect">
            <a:avLst/>
          </a:prstGeom>
          <a:noFill/>
          <a:ln>
            <a:noFill/>
          </a:ln>
        </p:spPr>
      </p:pic>
      <p:pic>
        <p:nvPicPr>
          <p:cNvPr id="422" name="Google Shape;422;p57"/>
          <p:cNvPicPr preferRelativeResize="0"/>
          <p:nvPr/>
        </p:nvPicPr>
        <p:blipFill>
          <a:blip r:embed="rId5">
            <a:alphaModFix/>
          </a:blip>
          <a:stretch>
            <a:fillRect/>
          </a:stretch>
        </p:blipFill>
        <p:spPr>
          <a:xfrm>
            <a:off x="1656450" y="1230875"/>
            <a:ext cx="6228398" cy="3503474"/>
          </a:xfrm>
          <a:prstGeom prst="rect">
            <a:avLst/>
          </a:prstGeom>
          <a:noFill/>
          <a:ln>
            <a:noFill/>
          </a:ln>
        </p:spPr>
      </p:pic>
      <p:pic>
        <p:nvPicPr>
          <p:cNvPr id="423" name="Google Shape;423;p57"/>
          <p:cNvPicPr preferRelativeResize="0"/>
          <p:nvPr/>
        </p:nvPicPr>
        <p:blipFill>
          <a:blip r:embed="rId6">
            <a:alphaModFix/>
          </a:blip>
          <a:stretch>
            <a:fillRect/>
          </a:stretch>
        </p:blipFill>
        <p:spPr>
          <a:xfrm>
            <a:off x="1656450" y="1230872"/>
            <a:ext cx="6228398" cy="35034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9" name="Google Shape;429;p58"/>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a:p>
        </p:txBody>
      </p:sp>
      <p:pic>
        <p:nvPicPr>
          <p:cNvPr id="430" name="Google Shape;430;p58"/>
          <p:cNvPicPr preferRelativeResize="0"/>
          <p:nvPr/>
        </p:nvPicPr>
        <p:blipFill>
          <a:blip r:embed="rId3">
            <a:alphaModFix/>
          </a:blip>
          <a:stretch>
            <a:fillRect/>
          </a:stretch>
        </p:blipFill>
        <p:spPr>
          <a:xfrm>
            <a:off x="1656450" y="1230875"/>
            <a:ext cx="6228398" cy="3503474"/>
          </a:xfrm>
          <a:prstGeom prst="rect">
            <a:avLst/>
          </a:prstGeom>
          <a:noFill/>
          <a:ln>
            <a:noFill/>
          </a:ln>
        </p:spPr>
      </p:pic>
      <p:pic>
        <p:nvPicPr>
          <p:cNvPr id="431" name="Google Shape;431;p58"/>
          <p:cNvPicPr preferRelativeResize="0"/>
          <p:nvPr/>
        </p:nvPicPr>
        <p:blipFill>
          <a:blip r:embed="rId4">
            <a:alphaModFix/>
          </a:blip>
          <a:stretch>
            <a:fillRect/>
          </a:stretch>
        </p:blipFill>
        <p:spPr>
          <a:xfrm>
            <a:off x="1679500" y="1243831"/>
            <a:ext cx="6182323" cy="347756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8" name="Google Shape;438;p59"/>
          <p:cNvPicPr preferRelativeResize="0"/>
          <p:nvPr/>
        </p:nvPicPr>
        <p:blipFill>
          <a:blip r:embed="rId3">
            <a:alphaModFix/>
          </a:blip>
          <a:stretch>
            <a:fillRect/>
          </a:stretch>
        </p:blipFill>
        <p:spPr>
          <a:xfrm>
            <a:off x="1656450" y="1230875"/>
            <a:ext cx="6228398" cy="3503474"/>
          </a:xfrm>
          <a:prstGeom prst="rect">
            <a:avLst/>
          </a:prstGeom>
          <a:noFill/>
          <a:ln>
            <a:noFill/>
          </a:ln>
        </p:spPr>
      </p:pic>
      <p:pic>
        <p:nvPicPr>
          <p:cNvPr id="439" name="Google Shape;439;p59"/>
          <p:cNvPicPr preferRelativeResize="0"/>
          <p:nvPr/>
        </p:nvPicPr>
        <p:blipFill>
          <a:blip r:embed="rId4">
            <a:alphaModFix/>
          </a:blip>
          <a:stretch>
            <a:fillRect/>
          </a:stretch>
        </p:blipFill>
        <p:spPr>
          <a:xfrm>
            <a:off x="1679500" y="1243831"/>
            <a:ext cx="6182323" cy="3477568"/>
          </a:xfrm>
          <a:prstGeom prst="rect">
            <a:avLst/>
          </a:prstGeom>
          <a:noFill/>
          <a:ln>
            <a:noFill/>
          </a:ln>
        </p:spPr>
      </p:pic>
      <p:pic>
        <p:nvPicPr>
          <p:cNvPr id="440" name="Google Shape;440;p59"/>
          <p:cNvPicPr preferRelativeResize="0"/>
          <p:nvPr/>
        </p:nvPicPr>
        <p:blipFill>
          <a:blip r:embed="rId5">
            <a:alphaModFix/>
          </a:blip>
          <a:stretch>
            <a:fillRect/>
          </a:stretch>
        </p:blipFill>
        <p:spPr>
          <a:xfrm>
            <a:off x="1679487" y="1243830"/>
            <a:ext cx="6182323" cy="3477557"/>
          </a:xfrm>
          <a:prstGeom prst="rect">
            <a:avLst/>
          </a:prstGeom>
          <a:noFill/>
          <a:ln>
            <a:noFill/>
          </a:ln>
        </p:spPr>
      </p:pic>
      <p:sp>
        <p:nvSpPr>
          <p:cNvPr id="441" name="Google Shape;441;p59"/>
          <p:cNvSpPr txBox="1"/>
          <p:nvPr/>
        </p:nvSpPr>
        <p:spPr>
          <a:xfrm>
            <a:off x="1250400" y="2310800"/>
            <a:ext cx="3553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SS = || X</a:t>
            </a:r>
            <a:r>
              <a:rPr lang="en" baseline="-25000">
                <a:latin typeface="Lato"/>
                <a:ea typeface="Lato"/>
                <a:cs typeface="Lato"/>
                <a:sym typeface="Lato"/>
              </a:rPr>
              <a:t>new (1)</a:t>
            </a:r>
            <a:r>
              <a:rPr lang="en" baseline="30000">
                <a:latin typeface="Lato"/>
                <a:ea typeface="Lato"/>
                <a:cs typeface="Lato"/>
                <a:sym typeface="Lato"/>
              </a:rPr>
              <a:t>n x 1</a:t>
            </a:r>
            <a:r>
              <a:rPr lang="en">
                <a:latin typeface="Lato"/>
                <a:ea typeface="Lato"/>
                <a:cs typeface="Lato"/>
                <a:sym typeface="Lato"/>
              </a:rPr>
              <a:t> ||</a:t>
            </a:r>
            <a:r>
              <a:rPr lang="en" baseline="-25000">
                <a:latin typeface="Lato"/>
                <a:ea typeface="Lato"/>
                <a:cs typeface="Lato"/>
                <a:sym typeface="Lato"/>
              </a:rPr>
              <a:t>2</a:t>
            </a:r>
            <a:r>
              <a:rPr lang="en">
                <a:latin typeface="Lato"/>
                <a:ea typeface="Lato"/>
                <a:cs typeface="Lato"/>
                <a:sym typeface="Lato"/>
              </a:rPr>
              <a:t> </a:t>
            </a:r>
            <a:r>
              <a:rPr lang="en" baseline="30000">
                <a:latin typeface="Lato"/>
                <a:ea typeface="Lato"/>
                <a:cs typeface="Lato"/>
                <a:sym typeface="Lato"/>
              </a:rPr>
              <a:t>2</a:t>
            </a:r>
            <a:r>
              <a:rPr lang="en">
                <a:latin typeface="Lato"/>
                <a:ea typeface="Lato"/>
                <a:cs typeface="Lato"/>
                <a:sym typeface="Lato"/>
              </a:rPr>
              <a:t> = || X</a:t>
            </a:r>
            <a:r>
              <a:rPr lang="en" baseline="-25000">
                <a:latin typeface="Lato"/>
                <a:ea typeface="Lato"/>
                <a:cs typeface="Lato"/>
                <a:sym typeface="Lato"/>
              </a:rPr>
              <a:t>old</a:t>
            </a:r>
            <a:r>
              <a:rPr lang="en" baseline="30000">
                <a:latin typeface="Lato"/>
                <a:ea typeface="Lato"/>
                <a:cs typeface="Lato"/>
                <a:sym typeface="Lato"/>
              </a:rPr>
              <a:t>n x 2</a:t>
            </a:r>
            <a:r>
              <a:rPr lang="en">
                <a:latin typeface="Lato"/>
                <a:ea typeface="Lato"/>
                <a:cs typeface="Lato"/>
                <a:sym typeface="Lato"/>
              </a:rPr>
              <a:t>  x  u</a:t>
            </a:r>
            <a:r>
              <a:rPr lang="en" baseline="-25000">
                <a:latin typeface="Lato"/>
                <a:ea typeface="Lato"/>
                <a:cs typeface="Lato"/>
                <a:sym typeface="Lato"/>
              </a:rPr>
              <a:t>1</a:t>
            </a:r>
            <a:r>
              <a:rPr lang="en">
                <a:latin typeface="Lato"/>
                <a:ea typeface="Lato"/>
                <a:cs typeface="Lato"/>
                <a:sym typeface="Lato"/>
              </a:rPr>
              <a:t> </a:t>
            </a:r>
            <a:r>
              <a:rPr lang="en" baseline="30000">
                <a:latin typeface="Lato"/>
                <a:ea typeface="Lato"/>
                <a:cs typeface="Lato"/>
                <a:sym typeface="Lato"/>
              </a:rPr>
              <a:t>2 x 1</a:t>
            </a:r>
            <a:r>
              <a:rPr lang="en">
                <a:latin typeface="Lato"/>
                <a:ea typeface="Lato"/>
                <a:cs typeface="Lato"/>
                <a:sym typeface="Lato"/>
              </a:rPr>
              <a:t> ||</a:t>
            </a:r>
            <a:r>
              <a:rPr lang="en" baseline="-25000">
                <a:latin typeface="Lato"/>
                <a:ea typeface="Lato"/>
                <a:cs typeface="Lato"/>
                <a:sym typeface="Lato"/>
              </a:rPr>
              <a:t>2</a:t>
            </a:r>
            <a:r>
              <a:rPr lang="en" baseline="30000">
                <a:latin typeface="Lato"/>
                <a:ea typeface="Lato"/>
                <a:cs typeface="Lato"/>
                <a:sym typeface="Lato"/>
              </a:rPr>
              <a:t>2</a:t>
            </a:r>
            <a:endParaRPr baseline="30000">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8" name="Google Shape;448;p60"/>
          <p:cNvPicPr preferRelativeResize="0"/>
          <p:nvPr/>
        </p:nvPicPr>
        <p:blipFill>
          <a:blip r:embed="rId3">
            <a:alphaModFix/>
          </a:blip>
          <a:stretch>
            <a:fillRect/>
          </a:stretch>
        </p:blipFill>
        <p:spPr>
          <a:xfrm>
            <a:off x="1656450" y="1230875"/>
            <a:ext cx="6228398" cy="3503474"/>
          </a:xfrm>
          <a:prstGeom prst="rect">
            <a:avLst/>
          </a:prstGeom>
          <a:noFill/>
          <a:ln>
            <a:noFill/>
          </a:ln>
        </p:spPr>
      </p:pic>
      <p:pic>
        <p:nvPicPr>
          <p:cNvPr id="449" name="Google Shape;449;p60"/>
          <p:cNvPicPr preferRelativeResize="0"/>
          <p:nvPr/>
        </p:nvPicPr>
        <p:blipFill>
          <a:blip r:embed="rId4">
            <a:alphaModFix/>
          </a:blip>
          <a:stretch>
            <a:fillRect/>
          </a:stretch>
        </p:blipFill>
        <p:spPr>
          <a:xfrm>
            <a:off x="1656441" y="1230875"/>
            <a:ext cx="6228408" cy="3503474"/>
          </a:xfrm>
          <a:prstGeom prst="rect">
            <a:avLst/>
          </a:prstGeom>
          <a:noFill/>
          <a:ln>
            <a:noFill/>
          </a:ln>
        </p:spPr>
      </p:pic>
      <p:sp>
        <p:nvSpPr>
          <p:cNvPr id="450" name="Google Shape;450;p60"/>
          <p:cNvSpPr txBox="1"/>
          <p:nvPr/>
        </p:nvSpPr>
        <p:spPr>
          <a:xfrm>
            <a:off x="5579475" y="2171550"/>
            <a:ext cx="346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SS = || X</a:t>
            </a:r>
            <a:r>
              <a:rPr lang="en" baseline="-25000" dirty="0">
                <a:latin typeface="Lato"/>
                <a:ea typeface="Lato"/>
                <a:cs typeface="Lato"/>
                <a:sym typeface="Lato"/>
              </a:rPr>
              <a:t>new (1)</a:t>
            </a:r>
            <a:r>
              <a:rPr lang="en" baseline="30000" dirty="0">
                <a:latin typeface="Lato"/>
                <a:ea typeface="Lato"/>
                <a:cs typeface="Lato"/>
                <a:sym typeface="Lato"/>
              </a:rPr>
              <a:t>n x 1</a:t>
            </a:r>
            <a:r>
              <a:rPr lang="en" dirty="0">
                <a:latin typeface="Lato"/>
                <a:ea typeface="Lato"/>
                <a:cs typeface="Lato"/>
                <a:sym typeface="Lato"/>
              </a:rPr>
              <a:t> ||</a:t>
            </a:r>
            <a:r>
              <a:rPr lang="en" baseline="-25000" dirty="0">
                <a:latin typeface="Lato"/>
                <a:ea typeface="Lato"/>
                <a:cs typeface="Lato"/>
                <a:sym typeface="Lato"/>
              </a:rPr>
              <a:t>2</a:t>
            </a:r>
            <a:r>
              <a:rPr lang="en" dirty="0">
                <a:latin typeface="Lato"/>
                <a:ea typeface="Lato"/>
                <a:cs typeface="Lato"/>
                <a:sym typeface="Lato"/>
              </a:rPr>
              <a:t> </a:t>
            </a:r>
            <a:r>
              <a:rPr lang="en" baseline="30000" dirty="0">
                <a:latin typeface="Lato"/>
                <a:ea typeface="Lato"/>
                <a:cs typeface="Lato"/>
                <a:sym typeface="Lato"/>
              </a:rPr>
              <a:t>2</a:t>
            </a:r>
            <a:r>
              <a:rPr lang="en" dirty="0">
                <a:latin typeface="Lato"/>
                <a:ea typeface="Lato"/>
                <a:cs typeface="Lato"/>
                <a:sym typeface="Lato"/>
              </a:rPr>
              <a:t> = || X</a:t>
            </a:r>
            <a:r>
              <a:rPr lang="en" baseline="-25000" dirty="0">
                <a:latin typeface="Lato"/>
                <a:ea typeface="Lato"/>
                <a:cs typeface="Lato"/>
                <a:sym typeface="Lato"/>
              </a:rPr>
              <a:t>old</a:t>
            </a:r>
            <a:r>
              <a:rPr lang="en" baseline="30000" dirty="0">
                <a:latin typeface="Lato"/>
                <a:ea typeface="Lato"/>
                <a:cs typeface="Lato"/>
                <a:sym typeface="Lato"/>
              </a:rPr>
              <a:t>n x 2</a:t>
            </a:r>
            <a:r>
              <a:rPr lang="en" dirty="0">
                <a:latin typeface="Lato"/>
                <a:ea typeface="Lato"/>
                <a:cs typeface="Lato"/>
                <a:sym typeface="Lato"/>
              </a:rPr>
              <a:t>  x  u</a:t>
            </a:r>
            <a:r>
              <a:rPr lang="en" baseline="-25000" dirty="0">
                <a:latin typeface="Lato"/>
                <a:ea typeface="Lato"/>
                <a:cs typeface="Lato"/>
                <a:sym typeface="Lato"/>
              </a:rPr>
              <a:t>1</a:t>
            </a:r>
            <a:r>
              <a:rPr lang="en" dirty="0">
                <a:latin typeface="Lato"/>
                <a:ea typeface="Lato"/>
                <a:cs typeface="Lato"/>
                <a:sym typeface="Lato"/>
              </a:rPr>
              <a:t> </a:t>
            </a:r>
            <a:r>
              <a:rPr lang="en" baseline="30000" dirty="0">
                <a:latin typeface="Lato"/>
                <a:ea typeface="Lato"/>
                <a:cs typeface="Lato"/>
                <a:sym typeface="Lato"/>
              </a:rPr>
              <a:t>2 x 1</a:t>
            </a:r>
            <a:r>
              <a:rPr lang="en" dirty="0">
                <a:latin typeface="Lato"/>
                <a:ea typeface="Lato"/>
                <a:cs typeface="Lato"/>
                <a:sym typeface="Lato"/>
              </a:rPr>
              <a:t> ||</a:t>
            </a:r>
            <a:r>
              <a:rPr lang="en" baseline="-25000" dirty="0">
                <a:latin typeface="Lato"/>
                <a:ea typeface="Lato"/>
                <a:cs typeface="Lato"/>
                <a:sym typeface="Lato"/>
              </a:rPr>
              <a:t>2</a:t>
            </a:r>
            <a:r>
              <a:rPr lang="en" baseline="30000" dirty="0">
                <a:latin typeface="Lato"/>
                <a:ea typeface="Lato"/>
                <a:cs typeface="Lato"/>
                <a:sym typeface="Lato"/>
              </a:rPr>
              <a:t>2</a:t>
            </a:r>
            <a:endParaRPr baseline="30000" dirty="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56" name="Google Shape;456;p61"/>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a:p>
        </p:txBody>
      </p:sp>
      <p:pic>
        <p:nvPicPr>
          <p:cNvPr id="457" name="Google Shape;457;p61"/>
          <p:cNvPicPr preferRelativeResize="0"/>
          <p:nvPr/>
        </p:nvPicPr>
        <p:blipFill>
          <a:blip r:embed="rId3">
            <a:alphaModFix/>
          </a:blip>
          <a:stretch>
            <a:fillRect/>
          </a:stretch>
        </p:blipFill>
        <p:spPr>
          <a:xfrm>
            <a:off x="1656450" y="1230875"/>
            <a:ext cx="6228398" cy="3503474"/>
          </a:xfrm>
          <a:prstGeom prst="rect">
            <a:avLst/>
          </a:prstGeom>
          <a:noFill/>
          <a:ln>
            <a:noFill/>
          </a:ln>
        </p:spPr>
      </p:pic>
      <p:pic>
        <p:nvPicPr>
          <p:cNvPr id="458" name="Google Shape;458;p61"/>
          <p:cNvPicPr preferRelativeResize="0"/>
          <p:nvPr/>
        </p:nvPicPr>
        <p:blipFill>
          <a:blip r:embed="rId4">
            <a:alphaModFix/>
          </a:blip>
          <a:stretch>
            <a:fillRect/>
          </a:stretch>
        </p:blipFill>
        <p:spPr>
          <a:xfrm>
            <a:off x="1656450" y="1230875"/>
            <a:ext cx="6228398" cy="3503474"/>
          </a:xfrm>
          <a:prstGeom prst="rect">
            <a:avLst/>
          </a:prstGeom>
          <a:noFill/>
          <a:ln>
            <a:noFill/>
          </a:ln>
        </p:spPr>
      </p:pic>
      <p:sp>
        <p:nvSpPr>
          <p:cNvPr id="459" name="Google Shape;459;p61"/>
          <p:cNvSpPr txBox="1"/>
          <p:nvPr/>
        </p:nvSpPr>
        <p:spPr>
          <a:xfrm>
            <a:off x="5577225" y="2171550"/>
            <a:ext cx="3524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SS = || X</a:t>
            </a:r>
            <a:r>
              <a:rPr lang="en" baseline="-25000">
                <a:latin typeface="Lato"/>
                <a:ea typeface="Lato"/>
                <a:cs typeface="Lato"/>
                <a:sym typeface="Lato"/>
              </a:rPr>
              <a:t>new (1)</a:t>
            </a:r>
            <a:r>
              <a:rPr lang="en" baseline="30000">
                <a:latin typeface="Lato"/>
                <a:ea typeface="Lato"/>
                <a:cs typeface="Lato"/>
                <a:sym typeface="Lato"/>
              </a:rPr>
              <a:t>n x 1</a:t>
            </a:r>
            <a:r>
              <a:rPr lang="en">
                <a:latin typeface="Lato"/>
                <a:ea typeface="Lato"/>
                <a:cs typeface="Lato"/>
                <a:sym typeface="Lato"/>
              </a:rPr>
              <a:t> ||</a:t>
            </a:r>
            <a:r>
              <a:rPr lang="en" baseline="-25000">
                <a:latin typeface="Lato"/>
                <a:ea typeface="Lato"/>
                <a:cs typeface="Lato"/>
                <a:sym typeface="Lato"/>
              </a:rPr>
              <a:t>2</a:t>
            </a:r>
            <a:r>
              <a:rPr lang="en">
                <a:latin typeface="Lato"/>
                <a:ea typeface="Lato"/>
                <a:cs typeface="Lato"/>
                <a:sym typeface="Lato"/>
              </a:rPr>
              <a:t> </a:t>
            </a:r>
            <a:r>
              <a:rPr lang="en" baseline="30000">
                <a:latin typeface="Lato"/>
                <a:ea typeface="Lato"/>
                <a:cs typeface="Lato"/>
                <a:sym typeface="Lato"/>
              </a:rPr>
              <a:t>2</a:t>
            </a:r>
            <a:r>
              <a:rPr lang="en">
                <a:latin typeface="Lato"/>
                <a:ea typeface="Lato"/>
                <a:cs typeface="Lato"/>
                <a:sym typeface="Lato"/>
              </a:rPr>
              <a:t> = || X</a:t>
            </a:r>
            <a:r>
              <a:rPr lang="en" baseline="-25000">
                <a:latin typeface="Lato"/>
                <a:ea typeface="Lato"/>
                <a:cs typeface="Lato"/>
                <a:sym typeface="Lato"/>
              </a:rPr>
              <a:t>old</a:t>
            </a:r>
            <a:r>
              <a:rPr lang="en" baseline="30000">
                <a:latin typeface="Lato"/>
                <a:ea typeface="Lato"/>
                <a:cs typeface="Lato"/>
                <a:sym typeface="Lato"/>
              </a:rPr>
              <a:t>n x 2</a:t>
            </a:r>
            <a:r>
              <a:rPr lang="en">
                <a:latin typeface="Lato"/>
                <a:ea typeface="Lato"/>
                <a:cs typeface="Lato"/>
                <a:sym typeface="Lato"/>
              </a:rPr>
              <a:t>  x  u</a:t>
            </a:r>
            <a:r>
              <a:rPr lang="en" baseline="-25000">
                <a:latin typeface="Lato"/>
                <a:ea typeface="Lato"/>
                <a:cs typeface="Lato"/>
                <a:sym typeface="Lato"/>
              </a:rPr>
              <a:t>1</a:t>
            </a:r>
            <a:r>
              <a:rPr lang="en">
                <a:latin typeface="Lato"/>
                <a:ea typeface="Lato"/>
                <a:cs typeface="Lato"/>
                <a:sym typeface="Lato"/>
              </a:rPr>
              <a:t> </a:t>
            </a:r>
            <a:r>
              <a:rPr lang="en" baseline="30000">
                <a:latin typeface="Lato"/>
                <a:ea typeface="Lato"/>
                <a:cs typeface="Lato"/>
                <a:sym typeface="Lato"/>
              </a:rPr>
              <a:t>2 x 1</a:t>
            </a:r>
            <a:r>
              <a:rPr lang="en">
                <a:latin typeface="Lato"/>
                <a:ea typeface="Lato"/>
                <a:cs typeface="Lato"/>
                <a:sym typeface="Lato"/>
              </a:rPr>
              <a:t> ||</a:t>
            </a:r>
            <a:r>
              <a:rPr lang="en" baseline="-25000">
                <a:latin typeface="Lato"/>
                <a:ea typeface="Lato"/>
                <a:cs typeface="Lato"/>
                <a:sym typeface="Lato"/>
              </a:rPr>
              <a:t>2</a:t>
            </a:r>
            <a:r>
              <a:rPr lang="en" baseline="30000">
                <a:latin typeface="Lato"/>
                <a:ea typeface="Lato"/>
                <a:cs typeface="Lato"/>
                <a:sym typeface="Lato"/>
              </a:rPr>
              <a:t>2</a:t>
            </a:r>
            <a:endParaRPr baseline="30000">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2"/>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65" name="Google Shape;465;p62"/>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a:p>
        </p:txBody>
      </p:sp>
      <p:pic>
        <p:nvPicPr>
          <p:cNvPr id="466" name="Google Shape;466;p62"/>
          <p:cNvPicPr preferRelativeResize="0"/>
          <p:nvPr/>
        </p:nvPicPr>
        <p:blipFill>
          <a:blip r:embed="rId3">
            <a:alphaModFix/>
          </a:blip>
          <a:stretch>
            <a:fillRect/>
          </a:stretch>
        </p:blipFill>
        <p:spPr>
          <a:xfrm>
            <a:off x="1656450" y="1230875"/>
            <a:ext cx="6228398" cy="3503474"/>
          </a:xfrm>
          <a:prstGeom prst="rect">
            <a:avLst/>
          </a:prstGeom>
          <a:noFill/>
          <a:ln>
            <a:noFill/>
          </a:ln>
        </p:spPr>
      </p:pic>
      <p:pic>
        <p:nvPicPr>
          <p:cNvPr id="467" name="Google Shape;467;p62"/>
          <p:cNvPicPr preferRelativeResize="0"/>
          <p:nvPr/>
        </p:nvPicPr>
        <p:blipFill>
          <a:blip r:embed="rId4">
            <a:alphaModFix/>
          </a:blip>
          <a:stretch>
            <a:fillRect/>
          </a:stretch>
        </p:blipFill>
        <p:spPr>
          <a:xfrm>
            <a:off x="1656445" y="1230875"/>
            <a:ext cx="6228403" cy="3503474"/>
          </a:xfrm>
          <a:prstGeom prst="rect">
            <a:avLst/>
          </a:prstGeom>
          <a:noFill/>
          <a:ln>
            <a:noFill/>
          </a:ln>
        </p:spPr>
      </p:pic>
      <p:sp>
        <p:nvSpPr>
          <p:cNvPr id="468" name="Google Shape;468;p62"/>
          <p:cNvSpPr txBox="1"/>
          <p:nvPr/>
        </p:nvSpPr>
        <p:spPr>
          <a:xfrm>
            <a:off x="5580725" y="2171550"/>
            <a:ext cx="3486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SS = || X</a:t>
            </a:r>
            <a:r>
              <a:rPr lang="en" baseline="-25000">
                <a:latin typeface="Lato"/>
                <a:ea typeface="Lato"/>
                <a:cs typeface="Lato"/>
                <a:sym typeface="Lato"/>
              </a:rPr>
              <a:t>new (1)</a:t>
            </a:r>
            <a:r>
              <a:rPr lang="en" baseline="30000">
                <a:latin typeface="Lato"/>
                <a:ea typeface="Lato"/>
                <a:cs typeface="Lato"/>
                <a:sym typeface="Lato"/>
              </a:rPr>
              <a:t>n x 1</a:t>
            </a:r>
            <a:r>
              <a:rPr lang="en">
                <a:latin typeface="Lato"/>
                <a:ea typeface="Lato"/>
                <a:cs typeface="Lato"/>
                <a:sym typeface="Lato"/>
              </a:rPr>
              <a:t> ||</a:t>
            </a:r>
            <a:r>
              <a:rPr lang="en" baseline="-25000">
                <a:latin typeface="Lato"/>
                <a:ea typeface="Lato"/>
                <a:cs typeface="Lato"/>
                <a:sym typeface="Lato"/>
              </a:rPr>
              <a:t>2</a:t>
            </a:r>
            <a:r>
              <a:rPr lang="en">
                <a:latin typeface="Lato"/>
                <a:ea typeface="Lato"/>
                <a:cs typeface="Lato"/>
                <a:sym typeface="Lato"/>
              </a:rPr>
              <a:t> </a:t>
            </a:r>
            <a:r>
              <a:rPr lang="en" baseline="30000">
                <a:latin typeface="Lato"/>
                <a:ea typeface="Lato"/>
                <a:cs typeface="Lato"/>
                <a:sym typeface="Lato"/>
              </a:rPr>
              <a:t>2</a:t>
            </a:r>
            <a:r>
              <a:rPr lang="en">
                <a:latin typeface="Lato"/>
                <a:ea typeface="Lato"/>
                <a:cs typeface="Lato"/>
                <a:sym typeface="Lato"/>
              </a:rPr>
              <a:t> = || X</a:t>
            </a:r>
            <a:r>
              <a:rPr lang="en" baseline="-25000">
                <a:latin typeface="Lato"/>
                <a:ea typeface="Lato"/>
                <a:cs typeface="Lato"/>
                <a:sym typeface="Lato"/>
              </a:rPr>
              <a:t>old</a:t>
            </a:r>
            <a:r>
              <a:rPr lang="en" baseline="30000">
                <a:latin typeface="Lato"/>
                <a:ea typeface="Lato"/>
                <a:cs typeface="Lato"/>
                <a:sym typeface="Lato"/>
              </a:rPr>
              <a:t>n x 2</a:t>
            </a:r>
            <a:r>
              <a:rPr lang="en">
                <a:latin typeface="Lato"/>
                <a:ea typeface="Lato"/>
                <a:cs typeface="Lato"/>
                <a:sym typeface="Lato"/>
              </a:rPr>
              <a:t>  x  u</a:t>
            </a:r>
            <a:r>
              <a:rPr lang="en" baseline="-25000">
                <a:latin typeface="Lato"/>
                <a:ea typeface="Lato"/>
                <a:cs typeface="Lato"/>
                <a:sym typeface="Lato"/>
              </a:rPr>
              <a:t>1</a:t>
            </a:r>
            <a:r>
              <a:rPr lang="en">
                <a:latin typeface="Lato"/>
                <a:ea typeface="Lato"/>
                <a:cs typeface="Lato"/>
                <a:sym typeface="Lato"/>
              </a:rPr>
              <a:t> </a:t>
            </a:r>
            <a:r>
              <a:rPr lang="en" baseline="30000">
                <a:latin typeface="Lato"/>
                <a:ea typeface="Lato"/>
                <a:cs typeface="Lato"/>
                <a:sym typeface="Lato"/>
              </a:rPr>
              <a:t>2 x 1</a:t>
            </a:r>
            <a:r>
              <a:rPr lang="en">
                <a:latin typeface="Lato"/>
                <a:ea typeface="Lato"/>
                <a:cs typeface="Lato"/>
                <a:sym typeface="Lato"/>
              </a:rPr>
              <a:t> ||</a:t>
            </a:r>
            <a:r>
              <a:rPr lang="en" baseline="-25000">
                <a:latin typeface="Lato"/>
                <a:ea typeface="Lato"/>
                <a:cs typeface="Lato"/>
                <a:sym typeface="Lato"/>
              </a:rPr>
              <a:t>2</a:t>
            </a:r>
            <a:r>
              <a:rPr lang="en" baseline="30000">
                <a:latin typeface="Lato"/>
                <a:ea typeface="Lato"/>
                <a:cs typeface="Lato"/>
                <a:sym typeface="Lato"/>
              </a:rPr>
              <a:t>2</a:t>
            </a:r>
            <a:endParaRPr baseline="30000">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63"/>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a:p>
        </p:txBody>
      </p:sp>
      <p:pic>
        <p:nvPicPr>
          <p:cNvPr id="475" name="Google Shape;475;p63"/>
          <p:cNvPicPr preferRelativeResize="0"/>
          <p:nvPr/>
        </p:nvPicPr>
        <p:blipFill>
          <a:blip r:embed="rId3">
            <a:alphaModFix/>
          </a:blip>
          <a:stretch>
            <a:fillRect/>
          </a:stretch>
        </p:blipFill>
        <p:spPr>
          <a:xfrm>
            <a:off x="1656450" y="1230875"/>
            <a:ext cx="6228398" cy="3503474"/>
          </a:xfrm>
          <a:prstGeom prst="rect">
            <a:avLst/>
          </a:prstGeom>
          <a:noFill/>
          <a:ln>
            <a:noFill/>
          </a:ln>
        </p:spPr>
      </p:pic>
      <p:pic>
        <p:nvPicPr>
          <p:cNvPr id="476" name="Google Shape;476;p63"/>
          <p:cNvPicPr preferRelativeResize="0"/>
          <p:nvPr/>
        </p:nvPicPr>
        <p:blipFill>
          <a:blip r:embed="rId4">
            <a:alphaModFix/>
          </a:blip>
          <a:stretch>
            <a:fillRect/>
          </a:stretch>
        </p:blipFill>
        <p:spPr>
          <a:xfrm>
            <a:off x="1656402" y="1230875"/>
            <a:ext cx="6228485" cy="3503474"/>
          </a:xfrm>
          <a:prstGeom prst="rect">
            <a:avLst/>
          </a:prstGeom>
          <a:noFill/>
          <a:ln>
            <a:noFill/>
          </a:ln>
        </p:spPr>
      </p:pic>
      <p:sp>
        <p:nvSpPr>
          <p:cNvPr id="477" name="Google Shape;477;p63"/>
          <p:cNvSpPr txBox="1"/>
          <p:nvPr/>
        </p:nvSpPr>
        <p:spPr>
          <a:xfrm>
            <a:off x="5675400" y="1780675"/>
            <a:ext cx="3582900" cy="108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Tìm PC</a:t>
            </a:r>
            <a:r>
              <a:rPr lang="en" baseline="-25000">
                <a:latin typeface="Lato"/>
                <a:ea typeface="Lato"/>
                <a:cs typeface="Lato"/>
                <a:sym typeface="Lato"/>
              </a:rPr>
              <a:t>1</a:t>
            </a:r>
            <a:r>
              <a:rPr lang="en">
                <a:latin typeface="Lato"/>
                <a:ea typeface="Lato"/>
                <a:cs typeface="Lato"/>
                <a:sym typeface="Lato"/>
              </a:rPr>
              <a:t> = u</a:t>
            </a:r>
            <a:r>
              <a:rPr lang="en" baseline="-25000">
                <a:latin typeface="Lato"/>
                <a:ea typeface="Lato"/>
                <a:cs typeface="Lato"/>
                <a:sym typeface="Lato"/>
              </a:rPr>
              <a:t>1</a:t>
            </a:r>
            <a:r>
              <a:rPr lang="en">
                <a:latin typeface="Lato"/>
                <a:ea typeface="Lato"/>
                <a:cs typeface="Lato"/>
                <a:sym typeface="Lato"/>
              </a:rPr>
              <a:t> sao cho:</a:t>
            </a:r>
            <a:endParaRPr>
              <a:latin typeface="Lato"/>
              <a:ea typeface="Lato"/>
              <a:cs typeface="Lato"/>
              <a:sym typeface="Lato"/>
            </a:endParaRPr>
          </a:p>
          <a:p>
            <a:pPr marL="0" lvl="0" indent="457200" algn="l" rtl="0">
              <a:spcBef>
                <a:spcPts val="1000"/>
              </a:spcBef>
              <a:spcAft>
                <a:spcPts val="0"/>
              </a:spcAft>
              <a:buNone/>
            </a:pPr>
            <a:r>
              <a:rPr lang="en">
                <a:latin typeface="Lato"/>
                <a:ea typeface="Lato"/>
                <a:cs typeface="Lato"/>
                <a:sym typeface="Lato"/>
              </a:rPr>
              <a:t>(1)	|| X</a:t>
            </a:r>
            <a:r>
              <a:rPr lang="en" baseline="-25000">
                <a:latin typeface="Lato"/>
                <a:ea typeface="Lato"/>
                <a:cs typeface="Lato"/>
                <a:sym typeface="Lato"/>
              </a:rPr>
              <a:t>old</a:t>
            </a:r>
            <a:r>
              <a:rPr lang="en" baseline="30000">
                <a:latin typeface="Lato"/>
                <a:ea typeface="Lato"/>
                <a:cs typeface="Lato"/>
                <a:sym typeface="Lato"/>
              </a:rPr>
              <a:t>n x 2</a:t>
            </a:r>
            <a:r>
              <a:rPr lang="en">
                <a:latin typeface="Lato"/>
                <a:ea typeface="Lato"/>
                <a:cs typeface="Lato"/>
                <a:sym typeface="Lato"/>
              </a:rPr>
              <a:t>  x  u</a:t>
            </a:r>
            <a:r>
              <a:rPr lang="en" baseline="-25000">
                <a:latin typeface="Lato"/>
                <a:ea typeface="Lato"/>
                <a:cs typeface="Lato"/>
                <a:sym typeface="Lato"/>
              </a:rPr>
              <a:t>1</a:t>
            </a:r>
            <a:r>
              <a:rPr lang="en">
                <a:latin typeface="Lato"/>
                <a:ea typeface="Lato"/>
                <a:cs typeface="Lato"/>
                <a:sym typeface="Lato"/>
              </a:rPr>
              <a:t> </a:t>
            </a:r>
            <a:r>
              <a:rPr lang="en" baseline="30000">
                <a:latin typeface="Lato"/>
                <a:ea typeface="Lato"/>
                <a:cs typeface="Lato"/>
                <a:sym typeface="Lato"/>
              </a:rPr>
              <a:t>2 x 1</a:t>
            </a:r>
            <a:r>
              <a:rPr lang="en">
                <a:latin typeface="Lato"/>
                <a:ea typeface="Lato"/>
                <a:cs typeface="Lato"/>
                <a:sym typeface="Lato"/>
              </a:rPr>
              <a:t> ||</a:t>
            </a:r>
            <a:r>
              <a:rPr lang="en" baseline="-25000">
                <a:latin typeface="Lato"/>
                <a:ea typeface="Lato"/>
                <a:cs typeface="Lato"/>
                <a:sym typeface="Lato"/>
              </a:rPr>
              <a:t>2</a:t>
            </a:r>
            <a:r>
              <a:rPr lang="en" baseline="30000">
                <a:latin typeface="Lato"/>
                <a:ea typeface="Lato"/>
                <a:cs typeface="Lato"/>
                <a:sym typeface="Lato"/>
              </a:rPr>
              <a:t>2</a:t>
            </a:r>
            <a:r>
              <a:rPr lang="en">
                <a:latin typeface="Lato"/>
                <a:ea typeface="Lato"/>
                <a:cs typeface="Lato"/>
                <a:sym typeface="Lato"/>
              </a:rPr>
              <a:t> lớn nhất</a:t>
            </a:r>
            <a:endParaRPr>
              <a:latin typeface="Lato"/>
              <a:ea typeface="Lato"/>
              <a:cs typeface="Lato"/>
              <a:sym typeface="Lato"/>
            </a:endParaRPr>
          </a:p>
          <a:p>
            <a:pPr marL="0" lvl="0" indent="457200" algn="l" rtl="0">
              <a:spcBef>
                <a:spcPts val="1000"/>
              </a:spcBef>
              <a:spcAft>
                <a:spcPts val="0"/>
              </a:spcAft>
              <a:buNone/>
            </a:pPr>
            <a:r>
              <a:rPr lang="en">
                <a:latin typeface="Lato"/>
                <a:ea typeface="Lato"/>
                <a:cs typeface="Lato"/>
                <a:sym typeface="Lato"/>
              </a:rPr>
              <a:t>(2)	||u</a:t>
            </a:r>
            <a:r>
              <a:rPr lang="en" baseline="-25000">
                <a:latin typeface="Lato"/>
                <a:ea typeface="Lato"/>
                <a:cs typeface="Lato"/>
                <a:sym typeface="Lato"/>
              </a:rPr>
              <a:t>1</a:t>
            </a:r>
            <a:r>
              <a:rPr lang="en">
                <a:latin typeface="Lato"/>
                <a:ea typeface="Lato"/>
                <a:cs typeface="Lato"/>
                <a:sym typeface="Lato"/>
              </a:rPr>
              <a:t>||</a:t>
            </a:r>
            <a:r>
              <a:rPr lang="en" baseline="-25000">
                <a:latin typeface="Lato"/>
                <a:ea typeface="Lato"/>
                <a:cs typeface="Lato"/>
                <a:sym typeface="Lato"/>
              </a:rPr>
              <a:t>2</a:t>
            </a:r>
            <a:r>
              <a:rPr lang="en" baseline="30000">
                <a:latin typeface="Lato"/>
                <a:ea typeface="Lato"/>
                <a:cs typeface="Lato"/>
                <a:sym typeface="Lato"/>
              </a:rPr>
              <a:t>2</a:t>
            </a:r>
            <a:r>
              <a:rPr lang="en">
                <a:latin typeface="Lato"/>
                <a:ea typeface="Lato"/>
                <a:cs typeface="Lato"/>
                <a:sym typeface="Lato"/>
              </a:rPr>
              <a:t> = 1</a:t>
            </a:r>
            <a:endParaRPr>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4"/>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83" name="Google Shape;483;p64"/>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400">
                <a:solidFill>
                  <a:schemeClr val="dk2"/>
                </a:solidFill>
              </a:rPr>
              <a:t>. Tìm PC</a:t>
            </a:r>
            <a:r>
              <a:rPr lang="en" sz="1400" baseline="-25000">
                <a:solidFill>
                  <a:schemeClr val="dk2"/>
                </a:solidFill>
              </a:rPr>
              <a:t>1</a:t>
            </a:r>
            <a:r>
              <a:rPr lang="en" sz="1400">
                <a:solidFill>
                  <a:schemeClr val="dk2"/>
                </a:solidFill>
              </a:rPr>
              <a:t> = u</a:t>
            </a:r>
            <a:r>
              <a:rPr lang="en" sz="1400" baseline="-25000">
                <a:solidFill>
                  <a:schemeClr val="dk2"/>
                </a:solidFill>
              </a:rPr>
              <a:t>1</a:t>
            </a:r>
            <a:r>
              <a:rPr lang="en" sz="1400">
                <a:solidFill>
                  <a:schemeClr val="dk2"/>
                </a:solidFill>
              </a:rPr>
              <a:t> sao cho:</a:t>
            </a:r>
            <a:endParaRPr sz="1400">
              <a:solidFill>
                <a:schemeClr val="dk2"/>
              </a:solidFill>
            </a:endParaRPr>
          </a:p>
          <a:p>
            <a:pPr marL="0" lvl="0" indent="457200" algn="l" rtl="0">
              <a:lnSpc>
                <a:spcPct val="100000"/>
              </a:lnSpc>
              <a:spcBef>
                <a:spcPts val="1000"/>
              </a:spcBef>
              <a:spcAft>
                <a:spcPts val="0"/>
              </a:spcAft>
              <a:buNone/>
            </a:pPr>
            <a:r>
              <a:rPr lang="en" sz="1400">
                <a:solidFill>
                  <a:schemeClr val="dk2"/>
                </a:solidFill>
              </a:rPr>
              <a:t>(1)	|| X</a:t>
            </a:r>
            <a:r>
              <a:rPr lang="en" sz="1400" baseline="-25000">
                <a:solidFill>
                  <a:schemeClr val="dk2"/>
                </a:solidFill>
              </a:rPr>
              <a:t>old</a:t>
            </a:r>
            <a:r>
              <a:rPr lang="en" sz="1400" baseline="30000">
                <a:solidFill>
                  <a:schemeClr val="dk2"/>
                </a:solidFill>
              </a:rPr>
              <a:t>n x 2</a:t>
            </a:r>
            <a:r>
              <a:rPr lang="en" sz="1400">
                <a:solidFill>
                  <a:schemeClr val="dk2"/>
                </a:solidFill>
              </a:rPr>
              <a:t>  x  u</a:t>
            </a:r>
            <a:r>
              <a:rPr lang="en" sz="1400" baseline="-25000">
                <a:solidFill>
                  <a:schemeClr val="dk2"/>
                </a:solidFill>
              </a:rPr>
              <a:t>1</a:t>
            </a:r>
            <a:r>
              <a:rPr lang="en" sz="1400">
                <a:solidFill>
                  <a:schemeClr val="dk2"/>
                </a:solidFill>
              </a:rPr>
              <a:t> </a:t>
            </a:r>
            <a:r>
              <a:rPr lang="en" sz="1400" baseline="30000">
                <a:solidFill>
                  <a:schemeClr val="dk2"/>
                </a:solidFill>
              </a:rPr>
              <a:t>2 x 1</a:t>
            </a:r>
            <a:r>
              <a:rPr lang="en" sz="1400">
                <a:solidFill>
                  <a:schemeClr val="dk2"/>
                </a:solidFill>
              </a:rPr>
              <a:t> ||</a:t>
            </a:r>
            <a:r>
              <a:rPr lang="en" sz="1400" baseline="-25000">
                <a:solidFill>
                  <a:schemeClr val="dk2"/>
                </a:solidFill>
              </a:rPr>
              <a:t>2</a:t>
            </a:r>
            <a:r>
              <a:rPr lang="en" sz="1400" baseline="30000">
                <a:solidFill>
                  <a:schemeClr val="dk2"/>
                </a:solidFill>
              </a:rPr>
              <a:t>2</a:t>
            </a:r>
            <a:r>
              <a:rPr lang="en" sz="1400">
                <a:solidFill>
                  <a:schemeClr val="dk2"/>
                </a:solidFill>
              </a:rPr>
              <a:t> lớn nhất</a:t>
            </a:r>
            <a:endParaRPr sz="1400">
              <a:solidFill>
                <a:schemeClr val="dk2"/>
              </a:solidFill>
            </a:endParaRPr>
          </a:p>
          <a:p>
            <a:pPr marL="0" lvl="0" indent="457200" algn="l" rtl="0">
              <a:lnSpc>
                <a:spcPct val="100000"/>
              </a:lnSpc>
              <a:spcBef>
                <a:spcPts val="1000"/>
              </a:spcBef>
              <a:spcAft>
                <a:spcPts val="0"/>
              </a:spcAft>
              <a:buNone/>
            </a:pPr>
            <a:r>
              <a:rPr lang="en" sz="1400">
                <a:solidFill>
                  <a:schemeClr val="dk2"/>
                </a:solidFill>
              </a:rPr>
              <a:t>(2)	||u</a:t>
            </a:r>
            <a:r>
              <a:rPr lang="en" sz="1400" baseline="-25000">
                <a:solidFill>
                  <a:schemeClr val="dk2"/>
                </a:solidFill>
              </a:rPr>
              <a:t>1</a:t>
            </a:r>
            <a:r>
              <a:rPr lang="en" sz="1400">
                <a:solidFill>
                  <a:schemeClr val="dk2"/>
                </a:solidFill>
              </a:rPr>
              <a:t>||</a:t>
            </a:r>
            <a:r>
              <a:rPr lang="en" sz="1400" baseline="-25000">
                <a:solidFill>
                  <a:schemeClr val="dk2"/>
                </a:solidFill>
              </a:rPr>
              <a:t>2</a:t>
            </a:r>
            <a:r>
              <a:rPr lang="en" sz="1400" baseline="30000">
                <a:solidFill>
                  <a:schemeClr val="dk2"/>
                </a:solidFill>
              </a:rPr>
              <a:t>2</a:t>
            </a:r>
            <a:r>
              <a:rPr lang="en" sz="1400">
                <a:solidFill>
                  <a:schemeClr val="dk2"/>
                </a:solidFill>
              </a:rPr>
              <a:t> = 1</a:t>
            </a:r>
            <a:endParaRPr sz="1400">
              <a:solidFill>
                <a:schemeClr val="dk2"/>
              </a:solidFill>
            </a:endParaRPr>
          </a:p>
          <a:p>
            <a:pPr marL="0" lvl="0" indent="0" algn="ctr" rtl="0">
              <a:spcBef>
                <a:spcPts val="0"/>
              </a:spcBef>
              <a:spcAft>
                <a:spcPts val="0"/>
              </a:spcAft>
              <a:buNone/>
            </a:pPr>
            <a:r>
              <a:rPr lang="en" sz="1400">
                <a:solidFill>
                  <a:schemeClr val="dk2"/>
                </a:solidFill>
              </a:rPr>
              <a:t>Giải</a:t>
            </a:r>
            <a:endParaRPr sz="1400">
              <a:solidFill>
                <a:schemeClr val="dk2"/>
              </a:solidFill>
            </a:endParaRPr>
          </a:p>
          <a:p>
            <a:pPr marL="0" lvl="0" indent="0" algn="l" rtl="0">
              <a:spcBef>
                <a:spcPts val="1200"/>
              </a:spcBef>
              <a:spcAft>
                <a:spcPts val="0"/>
              </a:spcAft>
              <a:buNone/>
            </a:pPr>
            <a:r>
              <a:rPr lang="en" sz="1400">
                <a:solidFill>
                  <a:schemeClr val="dk2"/>
                </a:solidFill>
              </a:rPr>
              <a:t>		Dùng Larange --&gt; f(u</a:t>
            </a:r>
            <a:r>
              <a:rPr lang="en" sz="1400" baseline="-25000">
                <a:solidFill>
                  <a:schemeClr val="dk2"/>
                </a:solidFill>
              </a:rPr>
              <a:t>1</a:t>
            </a:r>
            <a:r>
              <a:rPr lang="en" sz="1400">
                <a:solidFill>
                  <a:schemeClr val="dk2"/>
                </a:solidFill>
              </a:rPr>
              <a:t>, λ) = || X</a:t>
            </a:r>
            <a:r>
              <a:rPr lang="en" sz="1400" baseline="-25000">
                <a:solidFill>
                  <a:schemeClr val="dk2"/>
                </a:solidFill>
              </a:rPr>
              <a:t>old</a:t>
            </a:r>
            <a:r>
              <a:rPr lang="en" sz="1400" baseline="30000">
                <a:solidFill>
                  <a:schemeClr val="dk2"/>
                </a:solidFill>
              </a:rPr>
              <a:t>n x 2</a:t>
            </a:r>
            <a:r>
              <a:rPr lang="en" sz="1400">
                <a:solidFill>
                  <a:schemeClr val="dk2"/>
                </a:solidFill>
              </a:rPr>
              <a:t>  x  u</a:t>
            </a:r>
            <a:r>
              <a:rPr lang="en" sz="1400" baseline="-25000">
                <a:solidFill>
                  <a:schemeClr val="dk2"/>
                </a:solidFill>
              </a:rPr>
              <a:t>1</a:t>
            </a:r>
            <a:r>
              <a:rPr lang="en" sz="1400">
                <a:solidFill>
                  <a:schemeClr val="dk2"/>
                </a:solidFill>
              </a:rPr>
              <a:t> </a:t>
            </a:r>
            <a:r>
              <a:rPr lang="en" sz="1400" baseline="30000">
                <a:solidFill>
                  <a:schemeClr val="dk2"/>
                </a:solidFill>
              </a:rPr>
              <a:t>2 x 1</a:t>
            </a:r>
            <a:r>
              <a:rPr lang="en" sz="1400">
                <a:solidFill>
                  <a:schemeClr val="dk2"/>
                </a:solidFill>
              </a:rPr>
              <a:t> ||</a:t>
            </a:r>
            <a:r>
              <a:rPr lang="en" sz="1400" baseline="-25000">
                <a:solidFill>
                  <a:schemeClr val="dk2"/>
                </a:solidFill>
              </a:rPr>
              <a:t>2</a:t>
            </a:r>
            <a:r>
              <a:rPr lang="en" sz="1400" baseline="30000">
                <a:solidFill>
                  <a:schemeClr val="dk2"/>
                </a:solidFill>
              </a:rPr>
              <a:t>2</a:t>
            </a:r>
            <a:r>
              <a:rPr lang="en" sz="1400">
                <a:solidFill>
                  <a:schemeClr val="dk2"/>
                </a:solidFill>
              </a:rPr>
              <a:t> - λ(||u</a:t>
            </a:r>
            <a:r>
              <a:rPr lang="en" sz="1400" baseline="-25000">
                <a:solidFill>
                  <a:schemeClr val="dk2"/>
                </a:solidFill>
              </a:rPr>
              <a:t>1</a:t>
            </a:r>
            <a:r>
              <a:rPr lang="en" sz="1400">
                <a:solidFill>
                  <a:schemeClr val="dk2"/>
                </a:solidFill>
              </a:rPr>
              <a:t>||</a:t>
            </a:r>
            <a:r>
              <a:rPr lang="en" sz="1400" baseline="-25000">
                <a:solidFill>
                  <a:schemeClr val="dk2"/>
                </a:solidFill>
              </a:rPr>
              <a:t>2</a:t>
            </a:r>
            <a:r>
              <a:rPr lang="en" sz="1400" baseline="30000">
                <a:solidFill>
                  <a:schemeClr val="dk2"/>
                </a:solidFill>
              </a:rPr>
              <a:t>2</a:t>
            </a:r>
            <a:r>
              <a:rPr lang="en" sz="1400">
                <a:solidFill>
                  <a:schemeClr val="dk2"/>
                </a:solidFill>
              </a:rPr>
              <a:t> - 1)</a:t>
            </a:r>
            <a:endParaRPr sz="1400">
              <a:solidFill>
                <a:schemeClr val="dk2"/>
              </a:solidFill>
            </a:endParaRPr>
          </a:p>
          <a:p>
            <a:pPr marL="0" lvl="0" indent="0" algn="l" rtl="0">
              <a:spcBef>
                <a:spcPts val="1200"/>
              </a:spcBef>
              <a:spcAft>
                <a:spcPts val="0"/>
              </a:spcAft>
              <a:buNone/>
            </a:pPr>
            <a:r>
              <a:rPr lang="en" sz="1400">
                <a:solidFill>
                  <a:schemeClr val="dk2"/>
                </a:solidFill>
              </a:rPr>
              <a:t>		Đạo hàm --&gt;	X</a:t>
            </a:r>
            <a:r>
              <a:rPr lang="en" sz="1400" baseline="-25000">
                <a:solidFill>
                  <a:schemeClr val="dk2"/>
                </a:solidFill>
              </a:rPr>
              <a:t>old</a:t>
            </a:r>
            <a:r>
              <a:rPr lang="en" sz="1400" baseline="30000">
                <a:solidFill>
                  <a:schemeClr val="dk2"/>
                </a:solidFill>
              </a:rPr>
              <a:t>T</a:t>
            </a:r>
            <a:r>
              <a:rPr lang="en" sz="1400">
                <a:solidFill>
                  <a:schemeClr val="dk2"/>
                </a:solidFill>
              </a:rPr>
              <a:t>  X</a:t>
            </a:r>
            <a:r>
              <a:rPr lang="en" sz="1400" baseline="-25000">
                <a:solidFill>
                  <a:schemeClr val="dk2"/>
                </a:solidFill>
              </a:rPr>
              <a:t>old</a:t>
            </a:r>
            <a:r>
              <a:rPr lang="en" sz="1400">
                <a:solidFill>
                  <a:schemeClr val="dk2"/>
                </a:solidFill>
              </a:rPr>
              <a:t> u</a:t>
            </a:r>
            <a:r>
              <a:rPr lang="en" sz="1400" baseline="-25000">
                <a:solidFill>
                  <a:schemeClr val="dk2"/>
                </a:solidFill>
              </a:rPr>
              <a:t>1 </a:t>
            </a:r>
            <a:r>
              <a:rPr lang="en" sz="1400">
                <a:solidFill>
                  <a:schemeClr val="dk2"/>
                </a:solidFill>
              </a:rPr>
              <a:t>= λu</a:t>
            </a:r>
            <a:r>
              <a:rPr lang="en" sz="1400" baseline="-25000">
                <a:solidFill>
                  <a:schemeClr val="dk2"/>
                </a:solidFill>
              </a:rPr>
              <a:t>1</a:t>
            </a:r>
            <a:r>
              <a:rPr lang="en" sz="1400">
                <a:solidFill>
                  <a:schemeClr val="dk2"/>
                </a:solidFill>
              </a:rPr>
              <a:t>,		||u</a:t>
            </a:r>
            <a:r>
              <a:rPr lang="en" sz="1400" baseline="-25000">
                <a:solidFill>
                  <a:schemeClr val="dk2"/>
                </a:solidFill>
              </a:rPr>
              <a:t>1</a:t>
            </a:r>
            <a:r>
              <a:rPr lang="en" sz="1400">
                <a:solidFill>
                  <a:schemeClr val="dk2"/>
                </a:solidFill>
              </a:rPr>
              <a:t>||</a:t>
            </a:r>
            <a:r>
              <a:rPr lang="en" sz="1400" baseline="-25000">
                <a:solidFill>
                  <a:schemeClr val="dk2"/>
                </a:solidFill>
              </a:rPr>
              <a:t>2</a:t>
            </a:r>
            <a:r>
              <a:rPr lang="en" sz="1400" baseline="30000">
                <a:solidFill>
                  <a:schemeClr val="dk2"/>
                </a:solidFill>
              </a:rPr>
              <a:t>2</a:t>
            </a:r>
            <a:r>
              <a:rPr lang="en" sz="1400">
                <a:solidFill>
                  <a:schemeClr val="dk2"/>
                </a:solidFill>
              </a:rPr>
              <a:t>  = 1</a:t>
            </a:r>
            <a:endParaRPr sz="1400">
              <a:solidFill>
                <a:schemeClr val="dk2"/>
              </a:solidFill>
            </a:endParaRPr>
          </a:p>
          <a:p>
            <a:pPr marL="0" lvl="0" indent="0" algn="l" rtl="0">
              <a:spcBef>
                <a:spcPts val="1200"/>
              </a:spcBef>
              <a:spcAft>
                <a:spcPts val="0"/>
              </a:spcAft>
              <a:buNone/>
            </a:pPr>
            <a:endParaRPr sz="1400">
              <a:solidFill>
                <a:schemeClr val="dk2"/>
              </a:solidFill>
            </a:endParaRPr>
          </a:p>
          <a:p>
            <a:pPr marL="0" lvl="0" indent="0" algn="l" rtl="0">
              <a:spcBef>
                <a:spcPts val="1200"/>
              </a:spcBef>
              <a:spcAft>
                <a:spcPts val="1200"/>
              </a:spcAft>
              <a:buNone/>
            </a:pPr>
            <a:r>
              <a:rPr lang="en" sz="1400">
                <a:solidFill>
                  <a:schemeClr val="dk2"/>
                </a:solidFill>
              </a:rPr>
              <a:t>		Tìm vector riêng và trị riêng của  </a:t>
            </a:r>
            <a:r>
              <a:rPr lang="en" sz="1400" b="1">
                <a:solidFill>
                  <a:schemeClr val="dk2"/>
                </a:solidFill>
              </a:rPr>
              <a:t>X</a:t>
            </a:r>
            <a:r>
              <a:rPr lang="en" sz="1400" b="1" baseline="-25000">
                <a:solidFill>
                  <a:schemeClr val="dk2"/>
                </a:solidFill>
              </a:rPr>
              <a:t>old</a:t>
            </a:r>
            <a:r>
              <a:rPr lang="en" sz="1400" b="1" baseline="30000">
                <a:solidFill>
                  <a:schemeClr val="dk2"/>
                </a:solidFill>
              </a:rPr>
              <a:t>T</a:t>
            </a:r>
            <a:r>
              <a:rPr lang="en" sz="1400" b="1">
                <a:solidFill>
                  <a:schemeClr val="dk2"/>
                </a:solidFill>
              </a:rPr>
              <a:t>  X</a:t>
            </a:r>
            <a:r>
              <a:rPr lang="en" sz="1400" b="1" baseline="-25000">
                <a:solidFill>
                  <a:schemeClr val="dk2"/>
                </a:solidFill>
              </a:rPr>
              <a:t>old</a:t>
            </a:r>
            <a:r>
              <a:rPr lang="en" sz="1400">
                <a:solidFill>
                  <a:schemeClr val="dk2"/>
                </a:solidFill>
              </a:rPr>
              <a:t> hay </a:t>
            </a:r>
            <a:r>
              <a:rPr lang="en" sz="1400" b="1">
                <a:solidFill>
                  <a:schemeClr val="dk2"/>
                </a:solidFill>
              </a:rPr>
              <a:t>Cov(X</a:t>
            </a:r>
            <a:r>
              <a:rPr lang="en" sz="1400" b="1" baseline="-25000">
                <a:solidFill>
                  <a:schemeClr val="dk2"/>
                </a:solidFill>
              </a:rPr>
              <a:t>old</a:t>
            </a:r>
            <a:r>
              <a:rPr lang="en" sz="1400" b="1">
                <a:solidFill>
                  <a:schemeClr val="dk2"/>
                </a:solidFill>
              </a:rPr>
              <a:t>)</a:t>
            </a:r>
            <a:endParaRPr sz="1400" b="1">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5"/>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489" name="Google Shape;489;p65"/>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1400">
                <a:solidFill>
                  <a:schemeClr val="dk2"/>
                </a:solidFill>
              </a:rPr>
              <a:t>. Tìm được  u</a:t>
            </a:r>
            <a:r>
              <a:rPr lang="en" sz="1400" baseline="-25000">
                <a:solidFill>
                  <a:schemeClr val="dk2"/>
                </a:solidFill>
              </a:rPr>
              <a:t>1</a:t>
            </a:r>
            <a:r>
              <a:rPr lang="en" sz="1400">
                <a:solidFill>
                  <a:schemeClr val="dk2"/>
                </a:solidFill>
              </a:rPr>
              <a:t>, đi tìm tiếp PC</a:t>
            </a:r>
            <a:r>
              <a:rPr lang="en" sz="1400" baseline="-25000">
                <a:solidFill>
                  <a:schemeClr val="dk2"/>
                </a:solidFill>
              </a:rPr>
              <a:t>2</a:t>
            </a:r>
            <a:r>
              <a:rPr lang="en" sz="1400">
                <a:solidFill>
                  <a:schemeClr val="dk2"/>
                </a:solidFill>
              </a:rPr>
              <a:t> = u</a:t>
            </a:r>
            <a:r>
              <a:rPr lang="en" sz="1400" baseline="-25000">
                <a:solidFill>
                  <a:schemeClr val="dk2"/>
                </a:solidFill>
              </a:rPr>
              <a:t>2</a:t>
            </a:r>
            <a:r>
              <a:rPr lang="en" sz="1400">
                <a:solidFill>
                  <a:schemeClr val="dk2"/>
                </a:solidFill>
              </a:rPr>
              <a:t> sao cho:</a:t>
            </a:r>
            <a:endParaRPr sz="1400">
              <a:solidFill>
                <a:schemeClr val="dk2"/>
              </a:solidFill>
            </a:endParaRPr>
          </a:p>
          <a:p>
            <a:pPr marL="0" lvl="0" indent="457200" algn="l" rtl="0">
              <a:lnSpc>
                <a:spcPct val="100000"/>
              </a:lnSpc>
              <a:spcBef>
                <a:spcPts val="1000"/>
              </a:spcBef>
              <a:spcAft>
                <a:spcPts val="0"/>
              </a:spcAft>
              <a:buNone/>
            </a:pPr>
            <a:r>
              <a:rPr lang="en" sz="1400">
                <a:solidFill>
                  <a:schemeClr val="dk2"/>
                </a:solidFill>
              </a:rPr>
              <a:t>(1)	|| X</a:t>
            </a:r>
            <a:r>
              <a:rPr lang="en" sz="1400" baseline="-25000">
                <a:solidFill>
                  <a:schemeClr val="dk2"/>
                </a:solidFill>
              </a:rPr>
              <a:t>old</a:t>
            </a:r>
            <a:r>
              <a:rPr lang="en" sz="1400" baseline="30000">
                <a:solidFill>
                  <a:schemeClr val="dk2"/>
                </a:solidFill>
              </a:rPr>
              <a:t>n x 2</a:t>
            </a:r>
            <a:r>
              <a:rPr lang="en" sz="1400">
                <a:solidFill>
                  <a:schemeClr val="dk2"/>
                </a:solidFill>
              </a:rPr>
              <a:t>  x  u</a:t>
            </a:r>
            <a:r>
              <a:rPr lang="en" sz="1400" baseline="-25000">
                <a:solidFill>
                  <a:schemeClr val="dk2"/>
                </a:solidFill>
              </a:rPr>
              <a:t>2</a:t>
            </a:r>
            <a:r>
              <a:rPr lang="en" sz="1400">
                <a:solidFill>
                  <a:schemeClr val="dk2"/>
                </a:solidFill>
              </a:rPr>
              <a:t> </a:t>
            </a:r>
            <a:r>
              <a:rPr lang="en" sz="1400" baseline="30000">
                <a:solidFill>
                  <a:schemeClr val="dk2"/>
                </a:solidFill>
              </a:rPr>
              <a:t>2 x 1</a:t>
            </a:r>
            <a:r>
              <a:rPr lang="en" sz="1400">
                <a:solidFill>
                  <a:schemeClr val="dk2"/>
                </a:solidFill>
              </a:rPr>
              <a:t> ||</a:t>
            </a:r>
            <a:r>
              <a:rPr lang="en" sz="1400" baseline="-25000">
                <a:solidFill>
                  <a:schemeClr val="dk2"/>
                </a:solidFill>
              </a:rPr>
              <a:t>2</a:t>
            </a:r>
            <a:r>
              <a:rPr lang="en" sz="1400" baseline="30000">
                <a:solidFill>
                  <a:schemeClr val="dk2"/>
                </a:solidFill>
              </a:rPr>
              <a:t>2</a:t>
            </a:r>
            <a:r>
              <a:rPr lang="en" sz="1400">
                <a:solidFill>
                  <a:schemeClr val="dk2"/>
                </a:solidFill>
              </a:rPr>
              <a:t> lớn nhất</a:t>
            </a:r>
            <a:endParaRPr sz="1400">
              <a:solidFill>
                <a:schemeClr val="dk2"/>
              </a:solidFill>
            </a:endParaRPr>
          </a:p>
          <a:p>
            <a:pPr marL="0" lvl="0" indent="457200" algn="l" rtl="0">
              <a:lnSpc>
                <a:spcPct val="100000"/>
              </a:lnSpc>
              <a:spcBef>
                <a:spcPts val="1000"/>
              </a:spcBef>
              <a:spcAft>
                <a:spcPts val="0"/>
              </a:spcAft>
              <a:buNone/>
            </a:pPr>
            <a:r>
              <a:rPr lang="en" sz="1400">
                <a:solidFill>
                  <a:schemeClr val="dk2"/>
                </a:solidFill>
              </a:rPr>
              <a:t>(2)	||u</a:t>
            </a:r>
            <a:r>
              <a:rPr lang="en" sz="1400" baseline="-25000">
                <a:solidFill>
                  <a:schemeClr val="dk2"/>
                </a:solidFill>
              </a:rPr>
              <a:t>2</a:t>
            </a:r>
            <a:r>
              <a:rPr lang="en" sz="1400">
                <a:solidFill>
                  <a:schemeClr val="dk2"/>
                </a:solidFill>
              </a:rPr>
              <a:t>||</a:t>
            </a:r>
            <a:r>
              <a:rPr lang="en" sz="1400" baseline="-25000">
                <a:solidFill>
                  <a:schemeClr val="dk2"/>
                </a:solidFill>
              </a:rPr>
              <a:t>2</a:t>
            </a:r>
            <a:r>
              <a:rPr lang="en" sz="1400" baseline="30000">
                <a:solidFill>
                  <a:schemeClr val="dk2"/>
                </a:solidFill>
              </a:rPr>
              <a:t>2</a:t>
            </a:r>
            <a:r>
              <a:rPr lang="en" sz="1400">
                <a:solidFill>
                  <a:schemeClr val="dk2"/>
                </a:solidFill>
              </a:rPr>
              <a:t> = 1 và u</a:t>
            </a:r>
            <a:r>
              <a:rPr lang="en" sz="1400" baseline="-25000">
                <a:solidFill>
                  <a:schemeClr val="dk2"/>
                </a:solidFill>
              </a:rPr>
              <a:t>1 </a:t>
            </a:r>
            <a:r>
              <a:rPr lang="en" sz="1400">
                <a:solidFill>
                  <a:schemeClr val="dk2"/>
                </a:solidFill>
              </a:rPr>
              <a:t>. u</a:t>
            </a:r>
            <a:r>
              <a:rPr lang="en" sz="1400" baseline="-25000">
                <a:solidFill>
                  <a:schemeClr val="dk2"/>
                </a:solidFill>
              </a:rPr>
              <a:t>2</a:t>
            </a:r>
            <a:r>
              <a:rPr lang="en" sz="1400">
                <a:solidFill>
                  <a:schemeClr val="dk2"/>
                </a:solidFill>
              </a:rPr>
              <a:t> = 0</a:t>
            </a:r>
            <a:endParaRPr sz="1400">
              <a:solidFill>
                <a:schemeClr val="dk2"/>
              </a:solidFill>
            </a:endParaRPr>
          </a:p>
          <a:p>
            <a:pPr marL="0" lvl="0" indent="0" algn="ctr" rtl="0">
              <a:spcBef>
                <a:spcPts val="0"/>
              </a:spcBef>
              <a:spcAft>
                <a:spcPts val="0"/>
              </a:spcAft>
              <a:buNone/>
            </a:pPr>
            <a:r>
              <a:rPr lang="en" sz="1400">
                <a:solidFill>
                  <a:schemeClr val="dk2"/>
                </a:solidFill>
              </a:rPr>
              <a:t>Giải</a:t>
            </a:r>
            <a:endParaRPr sz="1400">
              <a:solidFill>
                <a:schemeClr val="dk2"/>
              </a:solidFill>
            </a:endParaRPr>
          </a:p>
          <a:p>
            <a:pPr marL="0" lvl="0" indent="0" algn="l" rtl="0">
              <a:spcBef>
                <a:spcPts val="1200"/>
              </a:spcBef>
              <a:spcAft>
                <a:spcPts val="0"/>
              </a:spcAft>
              <a:buNone/>
            </a:pPr>
            <a:r>
              <a:rPr lang="en" sz="1400">
                <a:solidFill>
                  <a:schemeClr val="dk2"/>
                </a:solidFill>
              </a:rPr>
              <a:t>		Dùng Larange --&gt; f(u</a:t>
            </a:r>
            <a:r>
              <a:rPr lang="en" sz="1400" baseline="-25000">
                <a:solidFill>
                  <a:schemeClr val="dk2"/>
                </a:solidFill>
              </a:rPr>
              <a:t>2</a:t>
            </a:r>
            <a:r>
              <a:rPr lang="en" sz="1400">
                <a:solidFill>
                  <a:schemeClr val="dk2"/>
                </a:solidFill>
              </a:rPr>
              <a:t>, λ</a:t>
            </a:r>
            <a:r>
              <a:rPr lang="en" sz="1400" baseline="-25000">
                <a:solidFill>
                  <a:schemeClr val="dk2"/>
                </a:solidFill>
              </a:rPr>
              <a:t>1</a:t>
            </a:r>
            <a:r>
              <a:rPr lang="en" sz="1400">
                <a:solidFill>
                  <a:schemeClr val="dk2"/>
                </a:solidFill>
              </a:rPr>
              <a:t>, λ</a:t>
            </a:r>
            <a:r>
              <a:rPr lang="en" sz="1400" baseline="-25000">
                <a:solidFill>
                  <a:schemeClr val="dk2"/>
                </a:solidFill>
              </a:rPr>
              <a:t>2</a:t>
            </a:r>
            <a:r>
              <a:rPr lang="en" sz="1400">
                <a:solidFill>
                  <a:schemeClr val="dk2"/>
                </a:solidFill>
              </a:rPr>
              <a:t>) = || X</a:t>
            </a:r>
            <a:r>
              <a:rPr lang="en" sz="1400" baseline="-25000">
                <a:solidFill>
                  <a:schemeClr val="dk2"/>
                </a:solidFill>
              </a:rPr>
              <a:t>old</a:t>
            </a:r>
            <a:r>
              <a:rPr lang="en" sz="1400" baseline="30000">
                <a:solidFill>
                  <a:schemeClr val="dk2"/>
                </a:solidFill>
              </a:rPr>
              <a:t>n x 2</a:t>
            </a:r>
            <a:r>
              <a:rPr lang="en" sz="1400">
                <a:solidFill>
                  <a:schemeClr val="dk2"/>
                </a:solidFill>
              </a:rPr>
              <a:t>  x  u</a:t>
            </a:r>
            <a:r>
              <a:rPr lang="en" sz="1400" baseline="-25000">
                <a:solidFill>
                  <a:schemeClr val="dk2"/>
                </a:solidFill>
              </a:rPr>
              <a:t>2</a:t>
            </a:r>
            <a:r>
              <a:rPr lang="en" sz="1400">
                <a:solidFill>
                  <a:schemeClr val="dk2"/>
                </a:solidFill>
              </a:rPr>
              <a:t> </a:t>
            </a:r>
            <a:r>
              <a:rPr lang="en" sz="1400" baseline="30000">
                <a:solidFill>
                  <a:schemeClr val="dk2"/>
                </a:solidFill>
              </a:rPr>
              <a:t>2 x 1</a:t>
            </a:r>
            <a:r>
              <a:rPr lang="en" sz="1400">
                <a:solidFill>
                  <a:schemeClr val="dk2"/>
                </a:solidFill>
              </a:rPr>
              <a:t> ||</a:t>
            </a:r>
            <a:r>
              <a:rPr lang="en" sz="1400" baseline="-25000">
                <a:solidFill>
                  <a:schemeClr val="dk2"/>
                </a:solidFill>
              </a:rPr>
              <a:t>2</a:t>
            </a:r>
            <a:r>
              <a:rPr lang="en" sz="1400" baseline="30000">
                <a:solidFill>
                  <a:schemeClr val="dk2"/>
                </a:solidFill>
              </a:rPr>
              <a:t>2</a:t>
            </a:r>
            <a:r>
              <a:rPr lang="en" sz="1400">
                <a:solidFill>
                  <a:schemeClr val="dk2"/>
                </a:solidFill>
              </a:rPr>
              <a:t> - λ</a:t>
            </a:r>
            <a:r>
              <a:rPr lang="en" sz="1400" baseline="-25000">
                <a:solidFill>
                  <a:schemeClr val="dk2"/>
                </a:solidFill>
              </a:rPr>
              <a:t>1</a:t>
            </a:r>
            <a:r>
              <a:rPr lang="en" sz="1400">
                <a:solidFill>
                  <a:schemeClr val="dk2"/>
                </a:solidFill>
              </a:rPr>
              <a:t>(||u</a:t>
            </a:r>
            <a:r>
              <a:rPr lang="en" sz="1400" baseline="-25000">
                <a:solidFill>
                  <a:schemeClr val="dk2"/>
                </a:solidFill>
              </a:rPr>
              <a:t>2</a:t>
            </a:r>
            <a:r>
              <a:rPr lang="en" sz="1400">
                <a:solidFill>
                  <a:schemeClr val="dk2"/>
                </a:solidFill>
              </a:rPr>
              <a:t>||</a:t>
            </a:r>
            <a:r>
              <a:rPr lang="en" sz="1400" baseline="-25000">
                <a:solidFill>
                  <a:schemeClr val="dk2"/>
                </a:solidFill>
              </a:rPr>
              <a:t>2</a:t>
            </a:r>
            <a:r>
              <a:rPr lang="en" sz="1400" baseline="30000">
                <a:solidFill>
                  <a:schemeClr val="dk2"/>
                </a:solidFill>
              </a:rPr>
              <a:t>2</a:t>
            </a:r>
            <a:r>
              <a:rPr lang="en" sz="1400">
                <a:solidFill>
                  <a:schemeClr val="dk2"/>
                </a:solidFill>
              </a:rPr>
              <a:t> - 1) -   λ</a:t>
            </a:r>
            <a:r>
              <a:rPr lang="en" sz="1400" baseline="-25000">
                <a:solidFill>
                  <a:schemeClr val="dk2"/>
                </a:solidFill>
              </a:rPr>
              <a:t>2 </a:t>
            </a:r>
            <a:r>
              <a:rPr lang="en" sz="1400">
                <a:solidFill>
                  <a:schemeClr val="dk2"/>
                </a:solidFill>
              </a:rPr>
              <a:t>u</a:t>
            </a:r>
            <a:r>
              <a:rPr lang="en" sz="1400" baseline="-25000">
                <a:solidFill>
                  <a:schemeClr val="dk2"/>
                </a:solidFill>
              </a:rPr>
              <a:t>1 </a:t>
            </a:r>
            <a:r>
              <a:rPr lang="en" sz="1400">
                <a:solidFill>
                  <a:schemeClr val="dk2"/>
                </a:solidFill>
              </a:rPr>
              <a:t>. u</a:t>
            </a:r>
            <a:r>
              <a:rPr lang="en" sz="1400" baseline="-25000">
                <a:solidFill>
                  <a:schemeClr val="dk2"/>
                </a:solidFill>
              </a:rPr>
              <a:t>2</a:t>
            </a:r>
            <a:endParaRPr sz="1400">
              <a:solidFill>
                <a:schemeClr val="dk2"/>
              </a:solidFill>
            </a:endParaRPr>
          </a:p>
          <a:p>
            <a:pPr marL="0" lvl="0" indent="0" algn="l" rtl="0">
              <a:spcBef>
                <a:spcPts val="1200"/>
              </a:spcBef>
              <a:spcAft>
                <a:spcPts val="0"/>
              </a:spcAft>
              <a:buNone/>
            </a:pPr>
            <a:r>
              <a:rPr lang="en" sz="1400">
                <a:solidFill>
                  <a:schemeClr val="dk2"/>
                </a:solidFill>
              </a:rPr>
              <a:t>		Đạo hàm --&gt; 	X</a:t>
            </a:r>
            <a:r>
              <a:rPr lang="en" sz="1400" baseline="-25000">
                <a:solidFill>
                  <a:schemeClr val="dk2"/>
                </a:solidFill>
              </a:rPr>
              <a:t>old</a:t>
            </a:r>
            <a:r>
              <a:rPr lang="en" sz="1400" baseline="30000">
                <a:solidFill>
                  <a:schemeClr val="dk2"/>
                </a:solidFill>
              </a:rPr>
              <a:t>T</a:t>
            </a:r>
            <a:r>
              <a:rPr lang="en" sz="1400">
                <a:solidFill>
                  <a:schemeClr val="dk2"/>
                </a:solidFill>
              </a:rPr>
              <a:t>  X</a:t>
            </a:r>
            <a:r>
              <a:rPr lang="en" sz="1400" baseline="-25000">
                <a:solidFill>
                  <a:schemeClr val="dk2"/>
                </a:solidFill>
              </a:rPr>
              <a:t>old</a:t>
            </a:r>
            <a:r>
              <a:rPr lang="en" sz="1400">
                <a:solidFill>
                  <a:schemeClr val="dk2"/>
                </a:solidFill>
              </a:rPr>
              <a:t> u</a:t>
            </a:r>
            <a:r>
              <a:rPr lang="en" sz="1400" baseline="-25000">
                <a:solidFill>
                  <a:schemeClr val="dk2"/>
                </a:solidFill>
              </a:rPr>
              <a:t>2 </a:t>
            </a:r>
            <a:r>
              <a:rPr lang="en" sz="1400">
                <a:solidFill>
                  <a:schemeClr val="dk2"/>
                </a:solidFill>
              </a:rPr>
              <a:t>= λu</a:t>
            </a:r>
            <a:r>
              <a:rPr lang="en" sz="1400" baseline="-25000">
                <a:solidFill>
                  <a:schemeClr val="dk2"/>
                </a:solidFill>
              </a:rPr>
              <a:t>2</a:t>
            </a:r>
            <a:r>
              <a:rPr lang="en" sz="1400">
                <a:solidFill>
                  <a:schemeClr val="dk2"/>
                </a:solidFill>
              </a:rPr>
              <a:t>,		||u</a:t>
            </a:r>
            <a:r>
              <a:rPr lang="en" sz="1400" baseline="-25000">
                <a:solidFill>
                  <a:schemeClr val="dk2"/>
                </a:solidFill>
              </a:rPr>
              <a:t>2</a:t>
            </a:r>
            <a:r>
              <a:rPr lang="en" sz="1400">
                <a:solidFill>
                  <a:schemeClr val="dk2"/>
                </a:solidFill>
              </a:rPr>
              <a:t>||</a:t>
            </a:r>
            <a:r>
              <a:rPr lang="en" sz="1400" baseline="-25000">
                <a:solidFill>
                  <a:schemeClr val="dk2"/>
                </a:solidFill>
              </a:rPr>
              <a:t>2</a:t>
            </a:r>
            <a:r>
              <a:rPr lang="en" sz="1400" baseline="30000">
                <a:solidFill>
                  <a:schemeClr val="dk2"/>
                </a:solidFill>
              </a:rPr>
              <a:t>2</a:t>
            </a:r>
            <a:r>
              <a:rPr lang="en" sz="1400">
                <a:solidFill>
                  <a:schemeClr val="dk2"/>
                </a:solidFill>
              </a:rPr>
              <a:t>  = 1,		u</a:t>
            </a:r>
            <a:r>
              <a:rPr lang="en" sz="1400" baseline="-25000">
                <a:solidFill>
                  <a:schemeClr val="dk2"/>
                </a:solidFill>
              </a:rPr>
              <a:t>1 </a:t>
            </a:r>
            <a:r>
              <a:rPr lang="en" sz="1400">
                <a:solidFill>
                  <a:schemeClr val="dk2"/>
                </a:solidFill>
              </a:rPr>
              <a:t>. u</a:t>
            </a:r>
            <a:r>
              <a:rPr lang="en" sz="1400" baseline="-25000">
                <a:solidFill>
                  <a:schemeClr val="dk2"/>
                </a:solidFill>
              </a:rPr>
              <a:t>2</a:t>
            </a:r>
            <a:r>
              <a:rPr lang="en" sz="1400">
                <a:solidFill>
                  <a:schemeClr val="dk2"/>
                </a:solidFill>
              </a:rPr>
              <a:t> = 0</a:t>
            </a:r>
            <a:endParaRPr sz="1400">
              <a:solidFill>
                <a:schemeClr val="dk2"/>
              </a:solidFill>
            </a:endParaRPr>
          </a:p>
          <a:p>
            <a:pPr marL="0" lvl="0" indent="0" algn="l" rtl="0">
              <a:spcBef>
                <a:spcPts val="1200"/>
              </a:spcBef>
              <a:spcAft>
                <a:spcPts val="0"/>
              </a:spcAft>
              <a:buNone/>
            </a:pPr>
            <a:endParaRPr sz="1400">
              <a:solidFill>
                <a:schemeClr val="dk2"/>
              </a:solidFill>
            </a:endParaRPr>
          </a:p>
          <a:p>
            <a:pPr marL="0" lvl="0" indent="0" algn="l" rtl="0">
              <a:spcBef>
                <a:spcPts val="1200"/>
              </a:spcBef>
              <a:spcAft>
                <a:spcPts val="1200"/>
              </a:spcAft>
              <a:buNone/>
            </a:pPr>
            <a:r>
              <a:rPr lang="en" sz="1400">
                <a:solidFill>
                  <a:schemeClr val="dk2"/>
                </a:solidFill>
              </a:rPr>
              <a:t>		Tìm vector riêng và trị riêng của  </a:t>
            </a:r>
            <a:r>
              <a:rPr lang="en" sz="1400" b="1">
                <a:solidFill>
                  <a:schemeClr val="dk2"/>
                </a:solidFill>
              </a:rPr>
              <a:t>X</a:t>
            </a:r>
            <a:r>
              <a:rPr lang="en" sz="1400" b="1" baseline="-25000">
                <a:solidFill>
                  <a:schemeClr val="dk2"/>
                </a:solidFill>
              </a:rPr>
              <a:t>old</a:t>
            </a:r>
            <a:r>
              <a:rPr lang="en" sz="1400" b="1" baseline="30000">
                <a:solidFill>
                  <a:schemeClr val="dk2"/>
                </a:solidFill>
              </a:rPr>
              <a:t>T</a:t>
            </a:r>
            <a:r>
              <a:rPr lang="en" sz="1400" b="1">
                <a:solidFill>
                  <a:schemeClr val="dk2"/>
                </a:solidFill>
              </a:rPr>
              <a:t>  X</a:t>
            </a:r>
            <a:r>
              <a:rPr lang="en" sz="1400" b="1" baseline="-25000">
                <a:solidFill>
                  <a:schemeClr val="dk2"/>
                </a:solidFill>
              </a:rPr>
              <a:t>old</a:t>
            </a:r>
            <a:r>
              <a:rPr lang="en" sz="1400">
                <a:solidFill>
                  <a:schemeClr val="dk2"/>
                </a:solidFill>
              </a:rPr>
              <a:t> hay </a:t>
            </a:r>
            <a:r>
              <a:rPr lang="en" sz="1400" b="1">
                <a:solidFill>
                  <a:schemeClr val="dk2"/>
                </a:solidFill>
              </a:rPr>
              <a:t>Cov(X</a:t>
            </a:r>
            <a:r>
              <a:rPr lang="en" sz="1400" b="1" baseline="-25000">
                <a:solidFill>
                  <a:schemeClr val="dk2"/>
                </a:solidFill>
              </a:rPr>
              <a:t>old</a:t>
            </a:r>
            <a:r>
              <a:rPr lang="en" sz="1400" b="1">
                <a:solidFill>
                  <a:schemeClr val="dk2"/>
                </a:solidFill>
              </a:rPr>
              <a:t>)</a:t>
            </a:r>
            <a:endParaRPr sz="1400" b="1">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1.Giảm chiều dữ liệu:</a:t>
            </a:r>
            <a:endParaRPr>
              <a:latin typeface="Nunito"/>
              <a:ea typeface="Nunito"/>
              <a:cs typeface="Nunito"/>
              <a:sym typeface="Nunito"/>
            </a:endParaRPr>
          </a:p>
        </p:txBody>
      </p:sp>
      <p:pic>
        <p:nvPicPr>
          <p:cNvPr id="136" name="Google Shape;136;p21"/>
          <p:cNvPicPr preferRelativeResize="0"/>
          <p:nvPr/>
        </p:nvPicPr>
        <p:blipFill>
          <a:blip r:embed="rId3">
            <a:alphaModFix/>
          </a:blip>
          <a:stretch>
            <a:fillRect/>
          </a:stretch>
        </p:blipFill>
        <p:spPr>
          <a:xfrm>
            <a:off x="4746750" y="2158650"/>
            <a:ext cx="4397251" cy="2984850"/>
          </a:xfrm>
          <a:prstGeom prst="rect">
            <a:avLst/>
          </a:prstGeom>
          <a:noFill/>
          <a:ln>
            <a:noFill/>
          </a:ln>
        </p:spPr>
      </p:pic>
      <p:sp>
        <p:nvSpPr>
          <p:cNvPr id="137" name="Google Shape;137;p21"/>
          <p:cNvSpPr/>
          <p:nvPr/>
        </p:nvSpPr>
        <p:spPr>
          <a:xfrm>
            <a:off x="1738525" y="1930050"/>
            <a:ext cx="2072400" cy="8967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Nunito"/>
                <a:ea typeface="Nunito"/>
                <a:cs typeface="Nunito"/>
                <a:sym typeface="Nunito"/>
              </a:rPr>
              <a:t>Chiều dữ liệu?</a:t>
            </a:r>
            <a:endParaRPr sz="1200">
              <a:latin typeface="Nunito"/>
              <a:ea typeface="Nunito"/>
              <a:cs typeface="Nunito"/>
              <a:sym typeface="Nunito"/>
            </a:endParaRPr>
          </a:p>
        </p:txBody>
      </p:sp>
      <p:sp>
        <p:nvSpPr>
          <p:cNvPr id="138" name="Google Shape;138;p21"/>
          <p:cNvSpPr/>
          <p:nvPr/>
        </p:nvSpPr>
        <p:spPr>
          <a:xfrm>
            <a:off x="2151876" y="2942050"/>
            <a:ext cx="3325475" cy="389800"/>
          </a:xfrm>
          <a:custGeom>
            <a:avLst/>
            <a:gdLst/>
            <a:ahLst/>
            <a:cxnLst/>
            <a:rect l="l" t="t" r="r" b="b"/>
            <a:pathLst>
              <a:path w="133019" h="15592" extrusionOk="0">
                <a:moveTo>
                  <a:pt x="133019" y="4363"/>
                </a:moveTo>
                <a:cubicBezTo>
                  <a:pt x="125626" y="665"/>
                  <a:pt x="116402" y="801"/>
                  <a:pt x="108296" y="2423"/>
                </a:cubicBezTo>
                <a:cubicBezTo>
                  <a:pt x="100108" y="4061"/>
                  <a:pt x="94367" y="12386"/>
                  <a:pt x="86238" y="14300"/>
                </a:cubicBezTo>
                <a:cubicBezTo>
                  <a:pt x="77036" y="16466"/>
                  <a:pt x="67298" y="15351"/>
                  <a:pt x="57879" y="14543"/>
                </a:cubicBezTo>
                <a:cubicBezTo>
                  <a:pt x="54074" y="14217"/>
                  <a:pt x="49977" y="14882"/>
                  <a:pt x="46487" y="13331"/>
                </a:cubicBezTo>
                <a:cubicBezTo>
                  <a:pt x="42409" y="11519"/>
                  <a:pt x="39535" y="6745"/>
                  <a:pt x="35095" y="6302"/>
                </a:cubicBezTo>
                <a:cubicBezTo>
                  <a:pt x="23490" y="5143"/>
                  <a:pt x="5405" y="14311"/>
                  <a:pt x="192" y="3878"/>
                </a:cubicBezTo>
                <a:cubicBezTo>
                  <a:pt x="-1297" y="898"/>
                  <a:pt x="8750" y="3267"/>
                  <a:pt x="9402" y="0"/>
                </a:cubicBezTo>
              </a:path>
            </a:pathLst>
          </a:custGeom>
          <a:noFill/>
          <a:ln w="9525" cap="flat" cmpd="sng">
            <a:solidFill>
              <a:schemeClr val="dk2"/>
            </a:solidFill>
            <a:prstDash val="solid"/>
            <a:round/>
            <a:headEnd type="none" w="med" len="med"/>
            <a:tailEnd type="none" w="med" len="med"/>
          </a:ln>
        </p:spPr>
      </p:sp>
      <p:sp>
        <p:nvSpPr>
          <p:cNvPr id="139" name="Google Shape;139;p21"/>
          <p:cNvSpPr/>
          <p:nvPr/>
        </p:nvSpPr>
        <p:spPr>
          <a:xfrm>
            <a:off x="5859125" y="857525"/>
            <a:ext cx="2866200" cy="8484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Nunito"/>
                <a:ea typeface="Nunito"/>
                <a:cs typeface="Nunito"/>
                <a:sym typeface="Nunito"/>
              </a:rPr>
              <a:t>Tại sao lại phải giảm chiều dữ liệu ???</a:t>
            </a:r>
            <a:endParaRPr>
              <a:latin typeface="Nunito"/>
              <a:ea typeface="Nunito"/>
              <a:cs typeface="Nunito"/>
              <a:sym typeface="Nunito"/>
            </a:endParaRPr>
          </a:p>
        </p:txBody>
      </p:sp>
      <p:sp>
        <p:nvSpPr>
          <p:cNvPr id="140" name="Google Shape;140;p21"/>
          <p:cNvSpPr/>
          <p:nvPr/>
        </p:nvSpPr>
        <p:spPr>
          <a:xfrm>
            <a:off x="6504997" y="1827075"/>
            <a:ext cx="692650" cy="662350"/>
          </a:xfrm>
          <a:custGeom>
            <a:avLst/>
            <a:gdLst/>
            <a:ahLst/>
            <a:cxnLst/>
            <a:rect l="l" t="t" r="r" b="b"/>
            <a:pathLst>
              <a:path w="27706" h="26494" extrusionOk="0">
                <a:moveTo>
                  <a:pt x="17066" y="25450"/>
                </a:moveTo>
                <a:cubicBezTo>
                  <a:pt x="19427" y="26006"/>
                  <a:pt x="22497" y="27272"/>
                  <a:pt x="24338" y="25693"/>
                </a:cubicBezTo>
                <a:cubicBezTo>
                  <a:pt x="27746" y="22769"/>
                  <a:pt x="28769" y="16097"/>
                  <a:pt x="26277" y="12361"/>
                </a:cubicBezTo>
                <a:cubicBezTo>
                  <a:pt x="22677" y="6965"/>
                  <a:pt x="13857" y="7756"/>
                  <a:pt x="7371" y="7756"/>
                </a:cubicBezTo>
                <a:cubicBezTo>
                  <a:pt x="5107" y="7756"/>
                  <a:pt x="2184" y="9116"/>
                  <a:pt x="584" y="7514"/>
                </a:cubicBezTo>
                <a:cubicBezTo>
                  <a:pt x="-1726" y="5201"/>
                  <a:pt x="3784" y="1032"/>
                  <a:pt x="6886" y="0"/>
                </a:cubicBezTo>
              </a:path>
            </a:pathLst>
          </a:custGeom>
          <a:noFill/>
          <a:ln w="9525" cap="flat" cmpd="sng">
            <a:solidFill>
              <a:schemeClr val="dk2"/>
            </a:solidFill>
            <a:prstDash val="solid"/>
            <a:round/>
            <a:headEnd type="none" w="med" len="med"/>
            <a:tailEnd type="none" w="med" len="med"/>
          </a:ln>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6"/>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95" name="Google Shape;495;p66"/>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a:p>
        </p:txBody>
      </p:sp>
      <p:pic>
        <p:nvPicPr>
          <p:cNvPr id="496" name="Google Shape;496;p66"/>
          <p:cNvPicPr preferRelativeResize="0"/>
          <p:nvPr/>
        </p:nvPicPr>
        <p:blipFill>
          <a:blip r:embed="rId3">
            <a:alphaModFix/>
          </a:blip>
          <a:stretch>
            <a:fillRect/>
          </a:stretch>
        </p:blipFill>
        <p:spPr>
          <a:xfrm>
            <a:off x="5413801" y="699700"/>
            <a:ext cx="2544500" cy="4114375"/>
          </a:xfrm>
          <a:prstGeom prst="rect">
            <a:avLst/>
          </a:prstGeom>
          <a:noFill/>
          <a:ln>
            <a:noFill/>
          </a:ln>
        </p:spPr>
      </p:pic>
      <p:sp>
        <p:nvSpPr>
          <p:cNvPr id="497" name="Google Shape;497;p66"/>
          <p:cNvSpPr txBox="1"/>
          <p:nvPr/>
        </p:nvSpPr>
        <p:spPr>
          <a:xfrm>
            <a:off x="1098525" y="2171550"/>
            <a:ext cx="39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--&gt; X</a:t>
            </a:r>
            <a:r>
              <a:rPr lang="en" baseline="-25000">
                <a:latin typeface="Lato"/>
                <a:ea typeface="Lato"/>
                <a:cs typeface="Lato"/>
                <a:sym typeface="Lato"/>
              </a:rPr>
              <a:t>new</a:t>
            </a:r>
            <a:r>
              <a:rPr lang="en" baseline="30000">
                <a:latin typeface="Lato"/>
                <a:ea typeface="Lato"/>
                <a:cs typeface="Lato"/>
                <a:sym typeface="Lato"/>
              </a:rPr>
              <a:t>n x p</a:t>
            </a:r>
            <a:r>
              <a:rPr lang="en">
                <a:latin typeface="Lato"/>
                <a:ea typeface="Lato"/>
                <a:cs typeface="Lato"/>
                <a:sym typeface="Lato"/>
              </a:rPr>
              <a:t>  =   X</a:t>
            </a:r>
            <a:r>
              <a:rPr lang="en" baseline="-25000">
                <a:latin typeface="Lato"/>
                <a:ea typeface="Lato"/>
                <a:cs typeface="Lato"/>
                <a:sym typeface="Lato"/>
              </a:rPr>
              <a:t>old</a:t>
            </a:r>
            <a:r>
              <a:rPr lang="en" baseline="30000">
                <a:latin typeface="Lato"/>
                <a:ea typeface="Lato"/>
                <a:cs typeface="Lato"/>
                <a:sym typeface="Lato"/>
              </a:rPr>
              <a:t>n x p</a:t>
            </a:r>
            <a:r>
              <a:rPr lang="en">
                <a:latin typeface="Lato"/>
                <a:ea typeface="Lato"/>
                <a:cs typeface="Lato"/>
                <a:sym typeface="Lato"/>
              </a:rPr>
              <a:t>  x  U </a:t>
            </a:r>
            <a:r>
              <a:rPr lang="en" baseline="30000">
                <a:latin typeface="Lato"/>
                <a:ea typeface="Lato"/>
                <a:cs typeface="Lato"/>
                <a:sym typeface="Lato"/>
              </a:rPr>
              <a:t>p x p</a:t>
            </a:r>
            <a:r>
              <a:rPr lang="en">
                <a:latin typeface="Lato"/>
                <a:ea typeface="Lato"/>
                <a:cs typeface="Lato"/>
                <a:sym typeface="Lato"/>
              </a:rPr>
              <a:t> , với ||u</a:t>
            </a:r>
            <a:r>
              <a:rPr lang="en" baseline="-25000">
                <a:latin typeface="Lato"/>
                <a:ea typeface="Lato"/>
                <a:cs typeface="Lato"/>
                <a:sym typeface="Lato"/>
              </a:rPr>
              <a:t>i</a:t>
            </a:r>
            <a:r>
              <a:rPr lang="en">
                <a:latin typeface="Lato"/>
                <a:ea typeface="Lato"/>
                <a:cs typeface="Lato"/>
                <a:sym typeface="Lato"/>
              </a:rPr>
              <a:t>|| = 1</a:t>
            </a:r>
            <a:endParaRPr>
              <a:latin typeface="Lato"/>
              <a:ea typeface="Lato"/>
              <a:cs typeface="Lato"/>
              <a:sym typeface="Lato"/>
            </a:endParaRPr>
          </a:p>
        </p:txBody>
      </p:sp>
      <p:sp>
        <p:nvSpPr>
          <p:cNvPr id="498" name="Google Shape;498;p66"/>
          <p:cNvSpPr txBox="1"/>
          <p:nvPr/>
        </p:nvSpPr>
        <p:spPr>
          <a:xfrm>
            <a:off x="1355200" y="1657225"/>
            <a:ext cx="208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a:latin typeface="Lato"/>
                <a:ea typeface="Lato"/>
                <a:cs typeface="Lato"/>
                <a:sym typeface="Lato"/>
              </a:rPr>
              <a:t>X</a:t>
            </a:r>
            <a:r>
              <a:rPr lang="en" baseline="-25000">
                <a:latin typeface="Lato"/>
                <a:ea typeface="Lato"/>
                <a:cs typeface="Lato"/>
                <a:sym typeface="Lato"/>
              </a:rPr>
              <a:t>new</a:t>
            </a:r>
            <a:r>
              <a:rPr lang="en" baseline="30000">
                <a:latin typeface="Lato"/>
                <a:ea typeface="Lato"/>
                <a:cs typeface="Lato"/>
                <a:sym typeface="Lato"/>
              </a:rPr>
              <a:t>n x 2</a:t>
            </a:r>
            <a:r>
              <a:rPr lang="en">
                <a:latin typeface="Lato"/>
                <a:ea typeface="Lato"/>
                <a:cs typeface="Lato"/>
                <a:sym typeface="Lato"/>
              </a:rPr>
              <a:t>  =   X</a:t>
            </a:r>
            <a:r>
              <a:rPr lang="en" baseline="-25000">
                <a:latin typeface="Lato"/>
                <a:ea typeface="Lato"/>
                <a:cs typeface="Lato"/>
                <a:sym typeface="Lato"/>
              </a:rPr>
              <a:t>old</a:t>
            </a:r>
            <a:r>
              <a:rPr lang="en" baseline="30000">
                <a:latin typeface="Lato"/>
                <a:ea typeface="Lato"/>
                <a:cs typeface="Lato"/>
                <a:sym typeface="Lato"/>
              </a:rPr>
              <a:t>n x 2</a:t>
            </a:r>
            <a:r>
              <a:rPr lang="en">
                <a:latin typeface="Lato"/>
                <a:ea typeface="Lato"/>
                <a:cs typeface="Lato"/>
                <a:sym typeface="Lato"/>
              </a:rPr>
              <a:t>  x  U </a:t>
            </a:r>
            <a:r>
              <a:rPr lang="en" baseline="30000">
                <a:latin typeface="Lato"/>
                <a:ea typeface="Lato"/>
                <a:cs typeface="Lato"/>
                <a:sym typeface="Lato"/>
              </a:rPr>
              <a:t>2 x 2</a:t>
            </a:r>
            <a:r>
              <a:rPr lang="en">
                <a:latin typeface="Lato"/>
                <a:ea typeface="Lato"/>
                <a:cs typeface="Lato"/>
                <a:sym typeface="Lato"/>
              </a:rPr>
              <a:t> </a:t>
            </a:r>
            <a:endParaRPr>
              <a:latin typeface="Lato"/>
              <a:ea typeface="Lato"/>
              <a:cs typeface="Lato"/>
              <a:sym typeface="Lato"/>
            </a:endParaRPr>
          </a:p>
        </p:txBody>
      </p:sp>
      <p:sp>
        <p:nvSpPr>
          <p:cNvPr id="499" name="Google Shape;499;p66"/>
          <p:cNvSpPr txBox="1"/>
          <p:nvPr/>
        </p:nvSpPr>
        <p:spPr>
          <a:xfrm>
            <a:off x="858400" y="3086625"/>
            <a:ext cx="5021400" cy="615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a:latin typeface="Lato"/>
                <a:ea typeface="Lato"/>
                <a:cs typeface="Lato"/>
                <a:sym typeface="Lato"/>
              </a:rPr>
              <a:t>Vậy, để tìm được ma trận U </a:t>
            </a:r>
            <a:r>
              <a:rPr lang="en" baseline="30000">
                <a:latin typeface="Lato"/>
                <a:ea typeface="Lato"/>
                <a:cs typeface="Lato"/>
                <a:sym typeface="Lato"/>
              </a:rPr>
              <a:t>p x p</a:t>
            </a:r>
            <a:r>
              <a:rPr lang="en">
                <a:latin typeface="Lato"/>
                <a:ea typeface="Lato"/>
                <a:cs typeface="Lato"/>
                <a:sym typeface="Lato"/>
              </a:rPr>
              <a:t>, ta tìm vector riêng và</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trị riêng của ma trận hiệp phương sai - Cov(X</a:t>
            </a:r>
            <a:r>
              <a:rPr lang="en" baseline="-25000">
                <a:latin typeface="Lato"/>
                <a:ea typeface="Lato"/>
                <a:cs typeface="Lato"/>
                <a:sym typeface="Lato"/>
              </a:rPr>
              <a:t>old</a:t>
            </a:r>
            <a:r>
              <a:rPr lang="en" baseline="30000">
                <a:latin typeface="Lato"/>
                <a:ea typeface="Lato"/>
                <a:cs typeface="Lato"/>
                <a:sym typeface="Lato"/>
              </a:rPr>
              <a:t>n x p</a:t>
            </a: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ctrTitle"/>
          </p:nvPr>
        </p:nvSpPr>
        <p:spPr>
          <a:xfrm>
            <a:off x="436825" y="901200"/>
            <a:ext cx="4065900" cy="3341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latin typeface="Nunito"/>
                <a:ea typeface="Nunito"/>
                <a:cs typeface="Nunito"/>
                <a:sym typeface="Nunito"/>
              </a:rPr>
              <a:t>3. Nén với PCA:</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8"/>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3.	Nén với PCA</a:t>
            </a:r>
            <a:endParaRPr>
              <a:latin typeface="Nunito"/>
              <a:ea typeface="Nunito"/>
              <a:cs typeface="Nunito"/>
              <a:sym typeface="Nunito"/>
            </a:endParaRPr>
          </a:p>
        </p:txBody>
      </p:sp>
      <p:sp>
        <p:nvSpPr>
          <p:cNvPr id="510" name="Google Shape;510;p68"/>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457200" lvl="0" indent="-317500" algn="l" rtl="0">
              <a:lnSpc>
                <a:spcPct val="200000"/>
              </a:lnSpc>
              <a:spcBef>
                <a:spcPts val="0"/>
              </a:spcBef>
              <a:spcAft>
                <a:spcPts val="0"/>
              </a:spcAft>
              <a:buSzPts val="1400"/>
              <a:buFont typeface="Nunito"/>
              <a:buAutoNum type="arabicPeriod"/>
            </a:pPr>
            <a:r>
              <a:rPr lang="en" sz="1400">
                <a:latin typeface="Nunito"/>
                <a:ea typeface="Nunito"/>
                <a:cs typeface="Nunito"/>
                <a:sym typeface="Nunito"/>
              </a:rPr>
              <a:t>Thực nghiệm PCA trên dữ liệu spreadsheet</a:t>
            </a:r>
            <a:endParaRPr sz="1400">
              <a:latin typeface="Nunito"/>
              <a:ea typeface="Nunito"/>
              <a:cs typeface="Nunito"/>
              <a:sym typeface="Nunito"/>
            </a:endParaRPr>
          </a:p>
          <a:p>
            <a:pPr marL="457200" lvl="0" indent="-317500" algn="l" rtl="0">
              <a:lnSpc>
                <a:spcPct val="200000"/>
              </a:lnSpc>
              <a:spcBef>
                <a:spcPts val="0"/>
              </a:spcBef>
              <a:spcAft>
                <a:spcPts val="0"/>
              </a:spcAft>
              <a:buSzPts val="1400"/>
              <a:buFont typeface="Nunito"/>
              <a:buAutoNum type="arabicPeriod"/>
            </a:pPr>
            <a:r>
              <a:rPr lang="en" sz="1400">
                <a:latin typeface="Nunito"/>
                <a:ea typeface="Nunito"/>
                <a:cs typeface="Nunito"/>
                <a:sym typeface="Nunito"/>
              </a:rPr>
              <a:t>Thực nghiệm PCA để nén trên dữ liệu ảnh</a:t>
            </a:r>
            <a:endParaRPr sz="1400">
              <a:latin typeface="Nunito"/>
              <a:ea typeface="Nunito"/>
              <a:cs typeface="Nunito"/>
              <a:sym typeface="Nunito"/>
            </a:endParaRPr>
          </a:p>
          <a:p>
            <a:pPr marL="457200" lvl="0" indent="-317500" algn="l" rtl="0">
              <a:lnSpc>
                <a:spcPct val="200000"/>
              </a:lnSpc>
              <a:spcBef>
                <a:spcPts val="0"/>
              </a:spcBef>
              <a:spcAft>
                <a:spcPts val="0"/>
              </a:spcAft>
              <a:buSzPts val="1400"/>
              <a:buFont typeface="Nunito"/>
              <a:buAutoNum type="arabicPeriod"/>
            </a:pPr>
            <a:r>
              <a:rPr lang="en" sz="1400">
                <a:latin typeface="Nunito"/>
                <a:ea typeface="Nunito"/>
                <a:cs typeface="Nunito"/>
                <a:sym typeface="Nunito"/>
              </a:rPr>
              <a:t>Thực nghiệm PCA để nén trên dữ liệu âm thanh</a:t>
            </a:r>
            <a:endParaRPr sz="1400">
              <a:latin typeface="Nunito"/>
              <a:ea typeface="Nunito"/>
              <a:cs typeface="Nunito"/>
              <a:sym typeface="Nuni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9"/>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1.	Thực nghiệm PCA trên dữ liệu spreadsheet</a:t>
            </a:r>
            <a:endParaRPr>
              <a:latin typeface="Nunito"/>
              <a:ea typeface="Nunito"/>
              <a:cs typeface="Nunito"/>
              <a:sym typeface="Nunito"/>
            </a:endParaRPr>
          </a:p>
        </p:txBody>
      </p:sp>
      <p:sp>
        <p:nvSpPr>
          <p:cNvPr id="516" name="Google Shape;516;p69"/>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latin typeface="Nunito"/>
                <a:ea typeface="Nunito"/>
                <a:cs typeface="Nunito"/>
                <a:sym typeface="Nunito"/>
              </a:rPr>
              <a:t>Cho bộ dữ liệu iris - X </a:t>
            </a:r>
            <a:r>
              <a:rPr lang="en" sz="1400" baseline="30000">
                <a:latin typeface="Nunito"/>
                <a:ea typeface="Nunito"/>
                <a:cs typeface="Nunito"/>
                <a:sym typeface="Nunito"/>
              </a:rPr>
              <a:t>150 x 3</a:t>
            </a:r>
            <a:endParaRPr sz="1400" b="1">
              <a:latin typeface="Nunito"/>
              <a:ea typeface="Nunito"/>
              <a:cs typeface="Nunito"/>
              <a:sym typeface="Nunito"/>
            </a:endParaRPr>
          </a:p>
        </p:txBody>
      </p:sp>
      <p:pic>
        <p:nvPicPr>
          <p:cNvPr id="517" name="Google Shape;517;p69"/>
          <p:cNvPicPr preferRelativeResize="0"/>
          <p:nvPr/>
        </p:nvPicPr>
        <p:blipFill rotWithShape="1">
          <a:blip r:embed="rId3">
            <a:alphaModFix/>
          </a:blip>
          <a:srcRect l="20971" t="16442" r="18678" b="13199"/>
          <a:stretch/>
        </p:blipFill>
        <p:spPr>
          <a:xfrm>
            <a:off x="5465088" y="1316975"/>
            <a:ext cx="3678925" cy="3216850"/>
          </a:xfrm>
          <a:prstGeom prst="rect">
            <a:avLst/>
          </a:prstGeom>
          <a:noFill/>
          <a:ln>
            <a:noFill/>
          </a:ln>
        </p:spPr>
      </p:pic>
      <p:pic>
        <p:nvPicPr>
          <p:cNvPr id="518" name="Google Shape;518;p69"/>
          <p:cNvPicPr preferRelativeResize="0"/>
          <p:nvPr/>
        </p:nvPicPr>
        <p:blipFill>
          <a:blip r:embed="rId4">
            <a:alphaModFix/>
          </a:blip>
          <a:stretch>
            <a:fillRect/>
          </a:stretch>
        </p:blipFill>
        <p:spPr>
          <a:xfrm>
            <a:off x="259198" y="2251675"/>
            <a:ext cx="4971575" cy="1591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0"/>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1.	Thực nghiệm PCA trên dữ liệu spreadsheet</a:t>
            </a:r>
            <a:endParaRPr>
              <a:latin typeface="Nunito"/>
              <a:ea typeface="Nunito"/>
              <a:cs typeface="Nunito"/>
              <a:sym typeface="Nunito"/>
            </a:endParaRPr>
          </a:p>
        </p:txBody>
      </p:sp>
      <p:sp>
        <p:nvSpPr>
          <p:cNvPr id="524" name="Google Shape;524;p70"/>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100" b="1"/>
          </a:p>
        </p:txBody>
      </p:sp>
      <p:pic>
        <p:nvPicPr>
          <p:cNvPr id="525" name="Google Shape;525;p70"/>
          <p:cNvPicPr preferRelativeResize="0"/>
          <p:nvPr/>
        </p:nvPicPr>
        <p:blipFill rotWithShape="1">
          <a:blip r:embed="rId3">
            <a:alphaModFix/>
          </a:blip>
          <a:srcRect l="20971" t="16442" r="18678" b="13199"/>
          <a:stretch/>
        </p:blipFill>
        <p:spPr>
          <a:xfrm>
            <a:off x="727650" y="1439025"/>
            <a:ext cx="3678925" cy="3216850"/>
          </a:xfrm>
          <a:prstGeom prst="rect">
            <a:avLst/>
          </a:prstGeom>
          <a:noFill/>
          <a:ln>
            <a:noFill/>
          </a:ln>
        </p:spPr>
      </p:pic>
      <p:sp>
        <p:nvSpPr>
          <p:cNvPr id="526" name="Google Shape;526;p70"/>
          <p:cNvSpPr txBox="1"/>
          <p:nvPr/>
        </p:nvSpPr>
        <p:spPr>
          <a:xfrm>
            <a:off x="4406575" y="2480025"/>
            <a:ext cx="4572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Nunito"/>
                <a:ea typeface="Nunito"/>
                <a:cs typeface="Nunito"/>
                <a:sym typeface="Nunito"/>
              </a:rPr>
              <a:t>X</a:t>
            </a:r>
            <a:r>
              <a:rPr lang="en" sz="1600" baseline="-25000">
                <a:latin typeface="Nunito"/>
                <a:ea typeface="Nunito"/>
                <a:cs typeface="Nunito"/>
                <a:sym typeface="Nunito"/>
              </a:rPr>
              <a:t>old</a:t>
            </a:r>
            <a:r>
              <a:rPr lang="en" sz="1600" baseline="30000">
                <a:latin typeface="Nunito"/>
                <a:ea typeface="Nunito"/>
                <a:cs typeface="Nunito"/>
                <a:sym typeface="Nunito"/>
              </a:rPr>
              <a:t>150 x 3</a:t>
            </a:r>
            <a:r>
              <a:rPr lang="en" sz="1600">
                <a:latin typeface="Nunito"/>
                <a:ea typeface="Nunito"/>
                <a:cs typeface="Nunito"/>
                <a:sym typeface="Nunito"/>
              </a:rPr>
              <a:t> --&gt; PCA --&gt; V </a:t>
            </a:r>
            <a:r>
              <a:rPr lang="en" sz="1600" baseline="30000">
                <a:latin typeface="Nunito"/>
                <a:ea typeface="Nunito"/>
                <a:cs typeface="Nunito"/>
                <a:sym typeface="Nunito"/>
              </a:rPr>
              <a:t>3 x 3</a:t>
            </a:r>
            <a:r>
              <a:rPr lang="en" sz="1600">
                <a:latin typeface="Nunito"/>
                <a:ea typeface="Nunito"/>
                <a:cs typeface="Nunito"/>
                <a:sym typeface="Nunito"/>
              </a:rPr>
              <a:t> , chọn k = 2 --&gt; V </a:t>
            </a:r>
            <a:r>
              <a:rPr lang="en" sz="1600" baseline="30000">
                <a:latin typeface="Nunito"/>
                <a:ea typeface="Nunito"/>
                <a:cs typeface="Nunito"/>
                <a:sym typeface="Nunito"/>
              </a:rPr>
              <a:t>3 x 2</a:t>
            </a:r>
            <a:r>
              <a:rPr lang="en" sz="1600">
                <a:latin typeface="Nunito"/>
                <a:ea typeface="Nunito"/>
                <a:cs typeface="Nunito"/>
                <a:sym typeface="Nunito"/>
              </a:rPr>
              <a:t>  </a:t>
            </a: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r>
              <a:rPr lang="en" sz="1600">
                <a:latin typeface="Nunito"/>
                <a:ea typeface="Nunito"/>
                <a:cs typeface="Nunito"/>
                <a:sym typeface="Nunito"/>
              </a:rPr>
              <a:t>X</a:t>
            </a:r>
            <a:r>
              <a:rPr lang="en" sz="1600" baseline="-25000">
                <a:latin typeface="Nunito"/>
                <a:ea typeface="Nunito"/>
                <a:cs typeface="Nunito"/>
                <a:sym typeface="Nunito"/>
              </a:rPr>
              <a:t>new</a:t>
            </a:r>
            <a:r>
              <a:rPr lang="en" sz="1600" baseline="30000">
                <a:latin typeface="Nunito"/>
                <a:ea typeface="Nunito"/>
                <a:cs typeface="Nunito"/>
                <a:sym typeface="Nunito"/>
              </a:rPr>
              <a:t>150 x 2</a:t>
            </a:r>
            <a:r>
              <a:rPr lang="en" sz="1600">
                <a:latin typeface="Nunito"/>
                <a:ea typeface="Nunito"/>
                <a:cs typeface="Nunito"/>
                <a:sym typeface="Nunito"/>
              </a:rPr>
              <a:t>  =   X</a:t>
            </a:r>
            <a:r>
              <a:rPr lang="en" sz="1600" baseline="-25000">
                <a:latin typeface="Nunito"/>
                <a:ea typeface="Nunito"/>
                <a:cs typeface="Nunito"/>
                <a:sym typeface="Nunito"/>
              </a:rPr>
              <a:t>old</a:t>
            </a:r>
            <a:r>
              <a:rPr lang="en" sz="1600" baseline="30000">
                <a:latin typeface="Nunito"/>
                <a:ea typeface="Nunito"/>
                <a:cs typeface="Nunito"/>
                <a:sym typeface="Nunito"/>
              </a:rPr>
              <a:t>150 x 3</a:t>
            </a:r>
            <a:r>
              <a:rPr lang="en" sz="1600">
                <a:latin typeface="Nunito"/>
                <a:ea typeface="Nunito"/>
                <a:cs typeface="Nunito"/>
                <a:sym typeface="Nunito"/>
              </a:rPr>
              <a:t>  x  V </a:t>
            </a:r>
            <a:r>
              <a:rPr lang="en" sz="1600" baseline="30000">
                <a:latin typeface="Nunito"/>
                <a:ea typeface="Nunito"/>
                <a:cs typeface="Nunito"/>
                <a:sym typeface="Nunito"/>
              </a:rPr>
              <a:t>3 x 2</a:t>
            </a:r>
            <a:r>
              <a:rPr lang="en" sz="1600">
                <a:latin typeface="Nunito"/>
                <a:ea typeface="Nunito"/>
                <a:cs typeface="Nunito"/>
                <a:sym typeface="Nunito"/>
              </a:rPr>
              <a:t> </a:t>
            </a:r>
            <a:endParaRPr sz="1600">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1"/>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1.	Thực nghiệm PCA trên dữ liệu spreadsheet</a:t>
            </a:r>
            <a:endParaRPr>
              <a:latin typeface="Nunito"/>
              <a:ea typeface="Nunito"/>
              <a:cs typeface="Nunito"/>
              <a:sym typeface="Nunito"/>
            </a:endParaRPr>
          </a:p>
        </p:txBody>
      </p:sp>
      <p:sp>
        <p:nvSpPr>
          <p:cNvPr id="532" name="Google Shape;532;p71"/>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100" b="1"/>
          </a:p>
        </p:txBody>
      </p:sp>
      <p:pic>
        <p:nvPicPr>
          <p:cNvPr id="533" name="Google Shape;533;p71"/>
          <p:cNvPicPr preferRelativeResize="0"/>
          <p:nvPr/>
        </p:nvPicPr>
        <p:blipFill rotWithShape="1">
          <a:blip r:embed="rId3">
            <a:alphaModFix/>
          </a:blip>
          <a:srcRect l="20971" t="16442" r="18678" b="13199"/>
          <a:stretch/>
        </p:blipFill>
        <p:spPr>
          <a:xfrm>
            <a:off x="727650" y="1439025"/>
            <a:ext cx="3678925" cy="3216850"/>
          </a:xfrm>
          <a:prstGeom prst="rect">
            <a:avLst/>
          </a:prstGeom>
          <a:noFill/>
          <a:ln>
            <a:noFill/>
          </a:ln>
        </p:spPr>
      </p:pic>
      <p:pic>
        <p:nvPicPr>
          <p:cNvPr id="534" name="Google Shape;534;p71"/>
          <p:cNvPicPr preferRelativeResize="0"/>
          <p:nvPr/>
        </p:nvPicPr>
        <p:blipFill>
          <a:blip r:embed="rId4">
            <a:alphaModFix/>
          </a:blip>
          <a:stretch>
            <a:fillRect/>
          </a:stretch>
        </p:blipFill>
        <p:spPr>
          <a:xfrm>
            <a:off x="4890775" y="1623300"/>
            <a:ext cx="3797750" cy="2848300"/>
          </a:xfrm>
          <a:prstGeom prst="rect">
            <a:avLst/>
          </a:prstGeom>
          <a:noFill/>
          <a:ln>
            <a:noFill/>
          </a:ln>
        </p:spPr>
      </p:pic>
      <p:sp>
        <p:nvSpPr>
          <p:cNvPr id="535" name="Google Shape;535;p71"/>
          <p:cNvSpPr txBox="1"/>
          <p:nvPr/>
        </p:nvSpPr>
        <p:spPr>
          <a:xfrm>
            <a:off x="4402575" y="2955900"/>
            <a:ext cx="45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--&gt;</a:t>
            </a:r>
            <a:endParaRPr b="1">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2"/>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2.	Thực nghiệm PCA để nén trên dữ liệu ảnh</a:t>
            </a:r>
            <a:endParaRPr>
              <a:latin typeface="Nunito"/>
              <a:ea typeface="Nunito"/>
              <a:cs typeface="Nunito"/>
              <a:sym typeface="Nunito"/>
            </a:endParaRPr>
          </a:p>
        </p:txBody>
      </p:sp>
      <p:sp>
        <p:nvSpPr>
          <p:cNvPr id="541" name="Google Shape;541;p72"/>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endParaRPr b="1"/>
          </a:p>
        </p:txBody>
      </p:sp>
      <p:sp>
        <p:nvSpPr>
          <p:cNvPr id="542" name="Google Shape;542;p72"/>
          <p:cNvSpPr txBox="1"/>
          <p:nvPr/>
        </p:nvSpPr>
        <p:spPr>
          <a:xfrm>
            <a:off x="1940025" y="4224788"/>
            <a:ext cx="1464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(802, 1000)</a:t>
            </a:r>
            <a:endParaRPr>
              <a:latin typeface="Lato"/>
              <a:ea typeface="Lato"/>
              <a:cs typeface="Lato"/>
              <a:sym typeface="Lato"/>
            </a:endParaRPr>
          </a:p>
        </p:txBody>
      </p:sp>
      <p:graphicFrame>
        <p:nvGraphicFramePr>
          <p:cNvPr id="543" name="Google Shape;543;p72"/>
          <p:cNvGraphicFramePr/>
          <p:nvPr/>
        </p:nvGraphicFramePr>
        <p:xfrm>
          <a:off x="5157863" y="2094700"/>
          <a:ext cx="2484875" cy="1905500"/>
        </p:xfrm>
        <a:graphic>
          <a:graphicData uri="http://schemas.openxmlformats.org/drawingml/2006/table">
            <a:tbl>
              <a:tblPr>
                <a:noFill/>
                <a:tableStyleId>{B0939A57-2016-4F86-8255-5A02F0DA83A3}</a:tableStyleId>
              </a:tblPr>
              <a:tblGrid>
                <a:gridCol w="496975">
                  <a:extLst>
                    <a:ext uri="{9D8B030D-6E8A-4147-A177-3AD203B41FA5}">
                      <a16:colId xmlns:a16="http://schemas.microsoft.com/office/drawing/2014/main" val="20000"/>
                    </a:ext>
                  </a:extLst>
                </a:gridCol>
                <a:gridCol w="496975">
                  <a:extLst>
                    <a:ext uri="{9D8B030D-6E8A-4147-A177-3AD203B41FA5}">
                      <a16:colId xmlns:a16="http://schemas.microsoft.com/office/drawing/2014/main" val="20001"/>
                    </a:ext>
                  </a:extLst>
                </a:gridCol>
                <a:gridCol w="496975">
                  <a:extLst>
                    <a:ext uri="{9D8B030D-6E8A-4147-A177-3AD203B41FA5}">
                      <a16:colId xmlns:a16="http://schemas.microsoft.com/office/drawing/2014/main" val="20002"/>
                    </a:ext>
                  </a:extLst>
                </a:gridCol>
                <a:gridCol w="496975">
                  <a:extLst>
                    <a:ext uri="{9D8B030D-6E8A-4147-A177-3AD203B41FA5}">
                      <a16:colId xmlns:a16="http://schemas.microsoft.com/office/drawing/2014/main" val="20003"/>
                    </a:ext>
                  </a:extLst>
                </a:gridCol>
                <a:gridCol w="496975">
                  <a:extLst>
                    <a:ext uri="{9D8B030D-6E8A-4147-A177-3AD203B41FA5}">
                      <a16:colId xmlns:a16="http://schemas.microsoft.com/office/drawing/2014/main" val="20004"/>
                    </a:ext>
                  </a:extLst>
                </a:gridCol>
              </a:tblGrid>
              <a:tr h="476375">
                <a:tc>
                  <a:txBody>
                    <a:bodyPr/>
                    <a:lstStyle/>
                    <a:p>
                      <a:pPr marL="0" lvl="0" indent="0" algn="ctr" rtl="0">
                        <a:spcBef>
                          <a:spcPts val="0"/>
                        </a:spcBef>
                        <a:spcAft>
                          <a:spcPts val="0"/>
                        </a:spcAft>
                        <a:buNone/>
                      </a:pPr>
                      <a:r>
                        <a:rPr lang="en">
                          <a:solidFill>
                            <a:schemeClr val="dk2"/>
                          </a:solidFill>
                        </a:rPr>
                        <a:t>125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25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52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58</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76375">
                <a:tc>
                  <a:txBody>
                    <a:bodyPr/>
                    <a:lstStyle/>
                    <a:p>
                      <a:pPr marL="0" lvl="0" indent="0" algn="ctr" rtl="0">
                        <a:spcBef>
                          <a:spcPts val="0"/>
                        </a:spcBef>
                        <a:spcAft>
                          <a:spcPts val="0"/>
                        </a:spcAft>
                        <a:buNone/>
                      </a:pPr>
                      <a:r>
                        <a:rPr lang="en">
                          <a:solidFill>
                            <a:schemeClr val="dk2"/>
                          </a:solidFill>
                        </a:rPr>
                        <a:t>210</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58</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100</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113</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76375">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76375">
                <a:tc>
                  <a:txBody>
                    <a:bodyPr/>
                    <a:lstStyle/>
                    <a:p>
                      <a:pPr marL="0" lvl="0" indent="0" algn="ctr" rtl="0">
                        <a:spcBef>
                          <a:spcPts val="0"/>
                        </a:spcBef>
                        <a:spcAft>
                          <a:spcPts val="0"/>
                        </a:spcAft>
                        <a:buNone/>
                      </a:pPr>
                      <a:r>
                        <a:rPr lang="en">
                          <a:solidFill>
                            <a:schemeClr val="dk2"/>
                          </a:solidFill>
                        </a:rPr>
                        <a:t>215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15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85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46</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44" name="Google Shape;544;p72"/>
          <p:cNvSpPr txBox="1"/>
          <p:nvPr/>
        </p:nvSpPr>
        <p:spPr>
          <a:xfrm>
            <a:off x="5532600" y="4224788"/>
            <a:ext cx="1875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(802, 1000, 1) </a:t>
            </a:r>
            <a:endParaRPr>
              <a:latin typeface="Lato"/>
              <a:ea typeface="Lato"/>
              <a:cs typeface="Lato"/>
              <a:sym typeface="Lato"/>
            </a:endParaRPr>
          </a:p>
        </p:txBody>
      </p:sp>
      <p:pic>
        <p:nvPicPr>
          <p:cNvPr id="545" name="Google Shape;545;p72"/>
          <p:cNvPicPr preferRelativeResize="0"/>
          <p:nvPr/>
        </p:nvPicPr>
        <p:blipFill>
          <a:blip r:embed="rId3">
            <a:alphaModFix/>
          </a:blip>
          <a:stretch>
            <a:fillRect/>
          </a:stretch>
        </p:blipFill>
        <p:spPr>
          <a:xfrm>
            <a:off x="932901" y="1360550"/>
            <a:ext cx="3807599" cy="29035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3"/>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2.	Thực nghiệm PCA để nén trên dữ liệu ảnh</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551" name="Google Shape;551;p73"/>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endParaRPr b="1"/>
          </a:p>
        </p:txBody>
      </p:sp>
      <p:sp>
        <p:nvSpPr>
          <p:cNvPr id="552" name="Google Shape;552;p73"/>
          <p:cNvSpPr txBox="1"/>
          <p:nvPr/>
        </p:nvSpPr>
        <p:spPr>
          <a:xfrm>
            <a:off x="1402488" y="4235250"/>
            <a:ext cx="1677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(802, 1000)</a:t>
            </a:r>
            <a:endParaRPr>
              <a:latin typeface="Lato"/>
              <a:ea typeface="Lato"/>
              <a:cs typeface="Lato"/>
              <a:sym typeface="Lato"/>
            </a:endParaRPr>
          </a:p>
        </p:txBody>
      </p:sp>
      <p:sp>
        <p:nvSpPr>
          <p:cNvPr id="553" name="Google Shape;553;p73"/>
          <p:cNvSpPr txBox="1"/>
          <p:nvPr/>
        </p:nvSpPr>
        <p:spPr>
          <a:xfrm>
            <a:off x="4572000" y="1177463"/>
            <a:ext cx="3736200" cy="3160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a:solidFill>
                  <a:srgbClr val="666666"/>
                </a:solidFill>
                <a:latin typeface="Nunito"/>
                <a:ea typeface="Nunito"/>
                <a:cs typeface="Nunito"/>
                <a:sym typeface="Nunito"/>
              </a:rPr>
              <a:t>1. Compress:</a:t>
            </a:r>
            <a:endParaRPr sz="1600">
              <a:solidFill>
                <a:srgbClr val="666666"/>
              </a:solidFill>
              <a:latin typeface="Nunito"/>
              <a:ea typeface="Nunito"/>
              <a:cs typeface="Nunito"/>
              <a:sym typeface="Nunito"/>
            </a:endParaRPr>
          </a:p>
          <a:p>
            <a:pPr marL="457200" lvl="0" indent="0" algn="l" rtl="0">
              <a:spcBef>
                <a:spcPts val="1000"/>
              </a:spcBef>
              <a:spcAft>
                <a:spcPts val="0"/>
              </a:spcAft>
              <a:buNone/>
            </a:pPr>
            <a:r>
              <a:rPr lang="en" sz="1600">
                <a:latin typeface="Nunito"/>
                <a:ea typeface="Nunito"/>
                <a:cs typeface="Nunito"/>
                <a:sym typeface="Nunito"/>
              </a:rPr>
              <a:t>M</a:t>
            </a:r>
            <a:r>
              <a:rPr lang="en" sz="1600" baseline="-25000">
                <a:latin typeface="Nunito"/>
                <a:ea typeface="Nunito"/>
                <a:cs typeface="Nunito"/>
                <a:sym typeface="Nunito"/>
              </a:rPr>
              <a:t>old</a:t>
            </a:r>
            <a:r>
              <a:rPr lang="en" sz="1600" baseline="30000">
                <a:latin typeface="Nunito"/>
                <a:ea typeface="Nunito"/>
                <a:cs typeface="Nunito"/>
                <a:sym typeface="Nunito"/>
              </a:rPr>
              <a:t>h x w</a:t>
            </a:r>
            <a:r>
              <a:rPr lang="en" sz="1600">
                <a:latin typeface="Nunito"/>
                <a:ea typeface="Nunito"/>
                <a:cs typeface="Nunito"/>
                <a:sym typeface="Nunito"/>
              </a:rPr>
              <a:t>  --&gt;  PCA --&gt;  V </a:t>
            </a:r>
            <a:r>
              <a:rPr lang="en" sz="1600" baseline="30000">
                <a:latin typeface="Nunito"/>
                <a:ea typeface="Nunito"/>
                <a:cs typeface="Nunito"/>
                <a:sym typeface="Nunito"/>
              </a:rPr>
              <a:t>w x w</a:t>
            </a:r>
            <a:r>
              <a:rPr lang="en" sz="1600">
                <a:latin typeface="Nunito"/>
                <a:ea typeface="Nunito"/>
                <a:cs typeface="Nunito"/>
                <a:sym typeface="Nunito"/>
              </a:rPr>
              <a:t> </a:t>
            </a:r>
            <a:endParaRPr sz="1600">
              <a:latin typeface="Nunito"/>
              <a:ea typeface="Nunito"/>
              <a:cs typeface="Nunito"/>
              <a:sym typeface="Nunito"/>
            </a:endParaRPr>
          </a:p>
          <a:p>
            <a:pPr marL="457200" lvl="0" indent="0" algn="l" rtl="0">
              <a:spcBef>
                <a:spcPts val="1000"/>
              </a:spcBef>
              <a:spcAft>
                <a:spcPts val="0"/>
              </a:spcAft>
              <a:buNone/>
            </a:pPr>
            <a:r>
              <a:rPr lang="en" sz="1600">
                <a:latin typeface="Nunito"/>
                <a:ea typeface="Nunito"/>
                <a:cs typeface="Nunito"/>
                <a:sym typeface="Nunito"/>
              </a:rPr>
              <a:t>M</a:t>
            </a:r>
            <a:r>
              <a:rPr lang="en" sz="1600" baseline="-25000">
                <a:latin typeface="Nunito"/>
                <a:ea typeface="Nunito"/>
                <a:cs typeface="Nunito"/>
                <a:sym typeface="Nunito"/>
              </a:rPr>
              <a:t>new</a:t>
            </a:r>
            <a:r>
              <a:rPr lang="en" sz="1600" baseline="30000">
                <a:latin typeface="Nunito"/>
                <a:ea typeface="Nunito"/>
                <a:cs typeface="Nunito"/>
                <a:sym typeface="Nunito"/>
              </a:rPr>
              <a:t>h x k</a:t>
            </a:r>
            <a:r>
              <a:rPr lang="en" sz="1600">
                <a:latin typeface="Nunito"/>
                <a:ea typeface="Nunito"/>
                <a:cs typeface="Nunito"/>
                <a:sym typeface="Nunito"/>
              </a:rPr>
              <a:t> =  M</a:t>
            </a:r>
            <a:r>
              <a:rPr lang="en" sz="1600" baseline="-25000">
                <a:latin typeface="Nunito"/>
                <a:ea typeface="Nunito"/>
                <a:cs typeface="Nunito"/>
                <a:sym typeface="Nunito"/>
              </a:rPr>
              <a:t>old</a:t>
            </a:r>
            <a:r>
              <a:rPr lang="en" sz="1600" baseline="30000">
                <a:latin typeface="Nunito"/>
                <a:ea typeface="Nunito"/>
                <a:cs typeface="Nunito"/>
                <a:sym typeface="Nunito"/>
              </a:rPr>
              <a:t>h x w</a:t>
            </a:r>
            <a:r>
              <a:rPr lang="en" sz="1600">
                <a:latin typeface="Nunito"/>
                <a:ea typeface="Nunito"/>
                <a:cs typeface="Nunito"/>
                <a:sym typeface="Nunito"/>
              </a:rPr>
              <a:t> x  V </a:t>
            </a:r>
            <a:r>
              <a:rPr lang="en" sz="1600" baseline="30000">
                <a:latin typeface="Nunito"/>
                <a:ea typeface="Nunito"/>
                <a:cs typeface="Nunito"/>
                <a:sym typeface="Nunito"/>
              </a:rPr>
              <a:t>w x k</a:t>
            </a:r>
            <a:r>
              <a:rPr lang="en" sz="1600">
                <a:latin typeface="Nunito"/>
                <a:ea typeface="Nunito"/>
                <a:cs typeface="Nunito"/>
                <a:sym typeface="Nunito"/>
              </a:rPr>
              <a:t>  </a:t>
            </a:r>
            <a:endParaRPr sz="1600">
              <a:latin typeface="Nunito"/>
              <a:ea typeface="Nunito"/>
              <a:cs typeface="Nunito"/>
              <a:sym typeface="Nunito"/>
            </a:endParaRPr>
          </a:p>
          <a:p>
            <a:pPr marL="45720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r>
              <a:rPr lang="en" sz="1600">
                <a:solidFill>
                  <a:srgbClr val="666666"/>
                </a:solidFill>
                <a:latin typeface="Nunito"/>
                <a:ea typeface="Nunito"/>
                <a:cs typeface="Nunito"/>
                <a:sym typeface="Nunito"/>
              </a:rPr>
              <a:t>2. Decompress:</a:t>
            </a:r>
            <a:endParaRPr sz="1600">
              <a:solidFill>
                <a:srgbClr val="666666"/>
              </a:solidFill>
              <a:latin typeface="Nunito"/>
              <a:ea typeface="Nunito"/>
              <a:cs typeface="Nunito"/>
              <a:sym typeface="Nunito"/>
            </a:endParaRPr>
          </a:p>
          <a:p>
            <a:pPr marL="0" lvl="0" indent="0" algn="l" rtl="0">
              <a:spcBef>
                <a:spcPts val="1000"/>
              </a:spcBef>
              <a:spcAft>
                <a:spcPts val="0"/>
              </a:spcAft>
              <a:buNone/>
            </a:pPr>
            <a:r>
              <a:rPr lang="en" sz="1600">
                <a:latin typeface="Nunito"/>
                <a:ea typeface="Nunito"/>
                <a:cs typeface="Nunito"/>
                <a:sym typeface="Nunito"/>
              </a:rPr>
              <a:t>	M</a:t>
            </a:r>
            <a:r>
              <a:rPr lang="en" sz="1600" baseline="-25000">
                <a:latin typeface="Nunito"/>
                <a:ea typeface="Nunito"/>
                <a:cs typeface="Nunito"/>
                <a:sym typeface="Nunito"/>
              </a:rPr>
              <a:t>old</a:t>
            </a:r>
            <a:r>
              <a:rPr lang="en" sz="1600" baseline="30000">
                <a:latin typeface="Nunito"/>
                <a:ea typeface="Nunito"/>
                <a:cs typeface="Nunito"/>
                <a:sym typeface="Nunito"/>
              </a:rPr>
              <a:t>h x w</a:t>
            </a:r>
            <a:r>
              <a:rPr lang="en" sz="1600">
                <a:latin typeface="Nunito"/>
                <a:ea typeface="Nunito"/>
                <a:cs typeface="Nunito"/>
                <a:sym typeface="Nunito"/>
              </a:rPr>
              <a:t>  = M</a:t>
            </a:r>
            <a:r>
              <a:rPr lang="en" sz="1600" baseline="-25000">
                <a:latin typeface="Nunito"/>
                <a:ea typeface="Nunito"/>
                <a:cs typeface="Nunito"/>
                <a:sym typeface="Nunito"/>
              </a:rPr>
              <a:t>new</a:t>
            </a:r>
            <a:r>
              <a:rPr lang="en" sz="1600" baseline="30000">
                <a:latin typeface="Nunito"/>
                <a:ea typeface="Nunito"/>
                <a:cs typeface="Nunito"/>
                <a:sym typeface="Nunito"/>
              </a:rPr>
              <a:t>h x k</a:t>
            </a:r>
            <a:r>
              <a:rPr lang="en" sz="1600">
                <a:latin typeface="Nunito"/>
                <a:ea typeface="Nunito"/>
                <a:cs typeface="Nunito"/>
                <a:sym typeface="Nunito"/>
              </a:rPr>
              <a:t> x  V</a:t>
            </a:r>
            <a:r>
              <a:rPr lang="en" sz="1600" baseline="30000">
                <a:latin typeface="Nunito"/>
                <a:ea typeface="Nunito"/>
                <a:cs typeface="Nunito"/>
                <a:sym typeface="Nunito"/>
              </a:rPr>
              <a:t>T</a:t>
            </a:r>
            <a:r>
              <a:rPr lang="en" sz="1600">
                <a:latin typeface="Nunito"/>
                <a:ea typeface="Nunito"/>
                <a:cs typeface="Nunito"/>
                <a:sym typeface="Nunito"/>
              </a:rPr>
              <a:t>  </a:t>
            </a: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r>
              <a:rPr lang="en" sz="1600">
                <a:solidFill>
                  <a:srgbClr val="666666"/>
                </a:solidFill>
                <a:latin typeface="Nunito"/>
                <a:ea typeface="Nunito"/>
                <a:cs typeface="Nunito"/>
                <a:sym typeface="Nunito"/>
              </a:rPr>
              <a:t>3. Ratio compression:</a:t>
            </a:r>
            <a:endParaRPr sz="1600">
              <a:solidFill>
                <a:srgbClr val="666666"/>
              </a:solidFill>
              <a:latin typeface="Nunito"/>
              <a:ea typeface="Nunito"/>
              <a:cs typeface="Nunito"/>
              <a:sym typeface="Nunito"/>
            </a:endParaRPr>
          </a:p>
          <a:p>
            <a:pPr marL="0" lvl="0" indent="0" algn="l" rtl="0">
              <a:spcBef>
                <a:spcPts val="1000"/>
              </a:spcBef>
              <a:spcAft>
                <a:spcPts val="0"/>
              </a:spcAft>
              <a:buNone/>
            </a:pPr>
            <a:r>
              <a:rPr lang="en" sz="1600">
                <a:latin typeface="Nunito"/>
                <a:ea typeface="Nunito"/>
                <a:cs typeface="Nunito"/>
                <a:sym typeface="Nunito"/>
              </a:rPr>
              <a:t>	</a:t>
            </a:r>
            <a:endParaRPr sz="1600">
              <a:latin typeface="Nunito"/>
              <a:ea typeface="Nunito"/>
              <a:cs typeface="Nunito"/>
              <a:sym typeface="Nunito"/>
            </a:endParaRPr>
          </a:p>
          <a:p>
            <a:pPr marL="0" lvl="0" indent="0" algn="l" rtl="0">
              <a:spcBef>
                <a:spcPts val="0"/>
              </a:spcBef>
              <a:spcAft>
                <a:spcPts val="0"/>
              </a:spcAft>
              <a:buNone/>
            </a:pPr>
            <a:r>
              <a:rPr lang="en" sz="1600">
                <a:latin typeface="Nunito"/>
                <a:ea typeface="Nunito"/>
                <a:cs typeface="Nunito"/>
                <a:sym typeface="Nunito"/>
              </a:rPr>
              <a:t> </a:t>
            </a:r>
            <a:endParaRPr sz="1600">
              <a:latin typeface="Nunito"/>
              <a:ea typeface="Nunito"/>
              <a:cs typeface="Nunito"/>
              <a:sym typeface="Nunito"/>
            </a:endParaRPr>
          </a:p>
        </p:txBody>
      </p:sp>
      <p:pic>
        <p:nvPicPr>
          <p:cNvPr id="554" name="Google Shape;554;p73"/>
          <p:cNvPicPr preferRelativeResize="0"/>
          <p:nvPr/>
        </p:nvPicPr>
        <p:blipFill rotWithShape="1">
          <a:blip r:embed="rId3">
            <a:alphaModFix/>
          </a:blip>
          <a:srcRect t="11111"/>
          <a:stretch/>
        </p:blipFill>
        <p:spPr>
          <a:xfrm>
            <a:off x="4929925" y="3661200"/>
            <a:ext cx="2631775" cy="1323800"/>
          </a:xfrm>
          <a:prstGeom prst="rect">
            <a:avLst/>
          </a:prstGeom>
          <a:noFill/>
          <a:ln>
            <a:noFill/>
          </a:ln>
        </p:spPr>
      </p:pic>
      <p:graphicFrame>
        <p:nvGraphicFramePr>
          <p:cNvPr id="555" name="Google Shape;555;p73"/>
          <p:cNvGraphicFramePr/>
          <p:nvPr/>
        </p:nvGraphicFramePr>
        <p:xfrm>
          <a:off x="901575" y="2062550"/>
          <a:ext cx="2679750" cy="1969800"/>
        </p:xfrm>
        <a:graphic>
          <a:graphicData uri="http://schemas.openxmlformats.org/drawingml/2006/table">
            <a:tbl>
              <a:tblPr>
                <a:noFill/>
                <a:tableStyleId>{B0939A57-2016-4F86-8255-5A02F0DA83A3}</a:tableStyleId>
              </a:tblPr>
              <a:tblGrid>
                <a:gridCol w="535950">
                  <a:extLst>
                    <a:ext uri="{9D8B030D-6E8A-4147-A177-3AD203B41FA5}">
                      <a16:colId xmlns:a16="http://schemas.microsoft.com/office/drawing/2014/main" val="20000"/>
                    </a:ext>
                  </a:extLst>
                </a:gridCol>
                <a:gridCol w="535950">
                  <a:extLst>
                    <a:ext uri="{9D8B030D-6E8A-4147-A177-3AD203B41FA5}">
                      <a16:colId xmlns:a16="http://schemas.microsoft.com/office/drawing/2014/main" val="20001"/>
                    </a:ext>
                  </a:extLst>
                </a:gridCol>
                <a:gridCol w="535950">
                  <a:extLst>
                    <a:ext uri="{9D8B030D-6E8A-4147-A177-3AD203B41FA5}">
                      <a16:colId xmlns:a16="http://schemas.microsoft.com/office/drawing/2014/main" val="20002"/>
                    </a:ext>
                  </a:extLst>
                </a:gridCol>
                <a:gridCol w="535950">
                  <a:extLst>
                    <a:ext uri="{9D8B030D-6E8A-4147-A177-3AD203B41FA5}">
                      <a16:colId xmlns:a16="http://schemas.microsoft.com/office/drawing/2014/main" val="20003"/>
                    </a:ext>
                  </a:extLst>
                </a:gridCol>
                <a:gridCol w="535950">
                  <a:extLst>
                    <a:ext uri="{9D8B030D-6E8A-4147-A177-3AD203B41FA5}">
                      <a16:colId xmlns:a16="http://schemas.microsoft.com/office/drawing/2014/main" val="20004"/>
                    </a:ext>
                  </a:extLst>
                </a:gridCol>
              </a:tblGrid>
              <a:tr h="492450">
                <a:tc>
                  <a:txBody>
                    <a:bodyPr/>
                    <a:lstStyle/>
                    <a:p>
                      <a:pPr marL="0" lvl="0" indent="0" algn="ctr" rtl="0">
                        <a:spcBef>
                          <a:spcPts val="0"/>
                        </a:spcBef>
                        <a:spcAft>
                          <a:spcPts val="0"/>
                        </a:spcAft>
                        <a:buNone/>
                      </a:pPr>
                      <a:r>
                        <a:rPr lang="en">
                          <a:solidFill>
                            <a:schemeClr val="dk2"/>
                          </a:solidFill>
                        </a:rPr>
                        <a:t>125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25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52</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58</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92450">
                <a:tc>
                  <a:txBody>
                    <a:bodyPr/>
                    <a:lstStyle/>
                    <a:p>
                      <a:pPr marL="0" lvl="0" indent="0" algn="ctr" rtl="0">
                        <a:spcBef>
                          <a:spcPts val="0"/>
                        </a:spcBef>
                        <a:spcAft>
                          <a:spcPts val="0"/>
                        </a:spcAft>
                        <a:buNone/>
                      </a:pPr>
                      <a:r>
                        <a:rPr lang="en">
                          <a:solidFill>
                            <a:schemeClr val="dk2"/>
                          </a:solidFill>
                        </a:rPr>
                        <a:t>210</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58</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100</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113</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92450">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92450">
                <a:tc>
                  <a:txBody>
                    <a:bodyPr/>
                    <a:lstStyle/>
                    <a:p>
                      <a:pPr marL="0" lvl="0" indent="0" algn="ctr" rtl="0">
                        <a:spcBef>
                          <a:spcPts val="0"/>
                        </a:spcBef>
                        <a:spcAft>
                          <a:spcPts val="0"/>
                        </a:spcAft>
                        <a:buNone/>
                      </a:pPr>
                      <a:r>
                        <a:rPr lang="en">
                          <a:solidFill>
                            <a:schemeClr val="dk2"/>
                          </a:solidFill>
                        </a:rPr>
                        <a:t>215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15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85</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rPr>
                        <a:t>46</a:t>
                      </a:r>
                      <a:endParaRPr>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4"/>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2.	Thực nghiệm PCA để nén trên dữ liệu ảnh</a:t>
            </a:r>
            <a:endParaRPr>
              <a:latin typeface="Nunito"/>
              <a:ea typeface="Nunito"/>
              <a:cs typeface="Nunito"/>
              <a:sym typeface="Nunito"/>
            </a:endParaRPr>
          </a:p>
        </p:txBody>
      </p:sp>
      <p:sp>
        <p:nvSpPr>
          <p:cNvPr id="561" name="Google Shape;561;p74"/>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endParaRPr b="1"/>
          </a:p>
        </p:txBody>
      </p:sp>
      <p:pic>
        <p:nvPicPr>
          <p:cNvPr id="562" name="Google Shape;562;p74"/>
          <p:cNvPicPr preferRelativeResize="0"/>
          <p:nvPr/>
        </p:nvPicPr>
        <p:blipFill>
          <a:blip r:embed="rId3">
            <a:alphaModFix/>
          </a:blip>
          <a:stretch>
            <a:fillRect/>
          </a:stretch>
        </p:blipFill>
        <p:spPr>
          <a:xfrm>
            <a:off x="1204875" y="1860075"/>
            <a:ext cx="2934900" cy="2353776"/>
          </a:xfrm>
          <a:prstGeom prst="rect">
            <a:avLst/>
          </a:prstGeom>
          <a:noFill/>
          <a:ln>
            <a:noFill/>
          </a:ln>
        </p:spPr>
      </p:pic>
      <p:sp>
        <p:nvSpPr>
          <p:cNvPr id="563" name="Google Shape;563;p74"/>
          <p:cNvSpPr txBox="1"/>
          <p:nvPr/>
        </p:nvSpPr>
        <p:spPr>
          <a:xfrm>
            <a:off x="1940025" y="4224788"/>
            <a:ext cx="1464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(802, 1000, 3)</a:t>
            </a:r>
            <a:endParaRPr>
              <a:latin typeface="Lato"/>
              <a:ea typeface="Lato"/>
              <a:cs typeface="Lato"/>
              <a:sym typeface="Lato"/>
            </a:endParaRPr>
          </a:p>
        </p:txBody>
      </p:sp>
      <p:pic>
        <p:nvPicPr>
          <p:cNvPr id="564" name="Google Shape;564;p74"/>
          <p:cNvPicPr preferRelativeResize="0"/>
          <p:nvPr/>
        </p:nvPicPr>
        <p:blipFill>
          <a:blip r:embed="rId4">
            <a:alphaModFix/>
          </a:blip>
          <a:stretch>
            <a:fillRect/>
          </a:stretch>
        </p:blipFill>
        <p:spPr>
          <a:xfrm>
            <a:off x="4983463" y="1816500"/>
            <a:ext cx="2484925" cy="1988875"/>
          </a:xfrm>
          <a:prstGeom prst="rect">
            <a:avLst/>
          </a:prstGeom>
          <a:noFill/>
          <a:ln>
            <a:noFill/>
          </a:ln>
        </p:spPr>
      </p:pic>
      <p:pic>
        <p:nvPicPr>
          <p:cNvPr id="565" name="Google Shape;565;p74"/>
          <p:cNvPicPr preferRelativeResize="0"/>
          <p:nvPr/>
        </p:nvPicPr>
        <p:blipFill>
          <a:blip r:embed="rId5">
            <a:alphaModFix/>
          </a:blip>
          <a:stretch>
            <a:fillRect/>
          </a:stretch>
        </p:blipFill>
        <p:spPr>
          <a:xfrm>
            <a:off x="5236288" y="2042537"/>
            <a:ext cx="2521925" cy="1988875"/>
          </a:xfrm>
          <a:prstGeom prst="rect">
            <a:avLst/>
          </a:prstGeom>
          <a:noFill/>
          <a:ln>
            <a:noFill/>
          </a:ln>
        </p:spPr>
      </p:pic>
      <p:pic>
        <p:nvPicPr>
          <p:cNvPr id="566" name="Google Shape;566;p74"/>
          <p:cNvPicPr preferRelativeResize="0"/>
          <p:nvPr/>
        </p:nvPicPr>
        <p:blipFill>
          <a:blip r:embed="rId6">
            <a:alphaModFix/>
          </a:blip>
          <a:stretch>
            <a:fillRect/>
          </a:stretch>
        </p:blipFill>
        <p:spPr>
          <a:xfrm>
            <a:off x="5435725" y="2264825"/>
            <a:ext cx="2521925" cy="1949050"/>
          </a:xfrm>
          <a:prstGeom prst="rect">
            <a:avLst/>
          </a:prstGeom>
          <a:noFill/>
          <a:ln>
            <a:noFill/>
          </a:ln>
        </p:spPr>
      </p:pic>
      <p:graphicFrame>
        <p:nvGraphicFramePr>
          <p:cNvPr id="567" name="Google Shape;567;p74"/>
          <p:cNvGraphicFramePr/>
          <p:nvPr/>
        </p:nvGraphicFramePr>
        <p:xfrm>
          <a:off x="5454238" y="2286600"/>
          <a:ext cx="3000000" cy="3000000"/>
        </p:xfrm>
        <a:graphic>
          <a:graphicData uri="http://schemas.openxmlformats.org/drawingml/2006/table">
            <a:tbl>
              <a:tblPr>
                <a:noFill/>
                <a:tableStyleId>{B0939A57-2016-4F86-8255-5A02F0DA83A3}</a:tableStyleId>
              </a:tblPr>
              <a:tblGrid>
                <a:gridCol w="496975">
                  <a:extLst>
                    <a:ext uri="{9D8B030D-6E8A-4147-A177-3AD203B41FA5}">
                      <a16:colId xmlns:a16="http://schemas.microsoft.com/office/drawing/2014/main" val="20000"/>
                    </a:ext>
                  </a:extLst>
                </a:gridCol>
                <a:gridCol w="496975">
                  <a:extLst>
                    <a:ext uri="{9D8B030D-6E8A-4147-A177-3AD203B41FA5}">
                      <a16:colId xmlns:a16="http://schemas.microsoft.com/office/drawing/2014/main" val="20001"/>
                    </a:ext>
                  </a:extLst>
                </a:gridCol>
                <a:gridCol w="496975">
                  <a:extLst>
                    <a:ext uri="{9D8B030D-6E8A-4147-A177-3AD203B41FA5}">
                      <a16:colId xmlns:a16="http://schemas.microsoft.com/office/drawing/2014/main" val="20002"/>
                    </a:ext>
                  </a:extLst>
                </a:gridCol>
                <a:gridCol w="496975">
                  <a:extLst>
                    <a:ext uri="{9D8B030D-6E8A-4147-A177-3AD203B41FA5}">
                      <a16:colId xmlns:a16="http://schemas.microsoft.com/office/drawing/2014/main" val="20003"/>
                    </a:ext>
                  </a:extLst>
                </a:gridCol>
                <a:gridCol w="496975">
                  <a:extLst>
                    <a:ext uri="{9D8B030D-6E8A-4147-A177-3AD203B41FA5}">
                      <a16:colId xmlns:a16="http://schemas.microsoft.com/office/drawing/2014/main" val="20004"/>
                    </a:ext>
                  </a:extLst>
                </a:gridCol>
              </a:tblGrid>
              <a:tr h="476375">
                <a:tc>
                  <a:txBody>
                    <a:bodyPr/>
                    <a:lstStyle/>
                    <a:p>
                      <a:pPr marL="0" lvl="0" indent="0" algn="ctr" rtl="0">
                        <a:spcBef>
                          <a:spcPts val="0"/>
                        </a:spcBef>
                        <a:spcAft>
                          <a:spcPts val="0"/>
                        </a:spcAft>
                        <a:buNone/>
                      </a:pPr>
                      <a:r>
                        <a:rPr lang="en">
                          <a:solidFill>
                            <a:schemeClr val="lt1"/>
                          </a:solidFill>
                        </a:rPr>
                        <a:t>125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25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52</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58</a:t>
                      </a:r>
                      <a:endParaRPr>
                        <a:solidFill>
                          <a:schemeClr val="lt1"/>
                        </a:solidFill>
                      </a:endParaRPr>
                    </a:p>
                  </a:txBody>
                  <a:tcPr marL="91425" marR="91425" marT="91425" marB="91425"/>
                </a:tc>
                <a:extLst>
                  <a:ext uri="{0D108BD9-81ED-4DB2-BD59-A6C34878D82A}">
                    <a16:rowId xmlns:a16="http://schemas.microsoft.com/office/drawing/2014/main" val="10000"/>
                  </a:ext>
                </a:extLst>
              </a:tr>
              <a:tr h="476375">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58</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100</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113</a:t>
                      </a:r>
                      <a:endParaRPr>
                        <a:solidFill>
                          <a:schemeClr val="lt1"/>
                        </a:solidFill>
                      </a:endParaRPr>
                    </a:p>
                  </a:txBody>
                  <a:tcPr marL="91425" marR="91425" marT="91425" marB="91425"/>
                </a:tc>
                <a:extLst>
                  <a:ext uri="{0D108BD9-81ED-4DB2-BD59-A6C34878D82A}">
                    <a16:rowId xmlns:a16="http://schemas.microsoft.com/office/drawing/2014/main" val="10001"/>
                  </a:ext>
                </a:extLst>
              </a:tr>
              <a:tr h="476375">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extLst>
                  <a:ext uri="{0D108BD9-81ED-4DB2-BD59-A6C34878D82A}">
                    <a16:rowId xmlns:a16="http://schemas.microsoft.com/office/drawing/2014/main" val="10002"/>
                  </a:ext>
                </a:extLst>
              </a:tr>
              <a:tr h="476375">
                <a:tc>
                  <a:txBody>
                    <a:bodyPr/>
                    <a:lstStyle/>
                    <a:p>
                      <a:pPr marL="0" lvl="0" indent="0" algn="ctr" rtl="0">
                        <a:spcBef>
                          <a:spcPts val="0"/>
                        </a:spcBef>
                        <a:spcAft>
                          <a:spcPts val="0"/>
                        </a:spcAft>
                        <a:buNone/>
                      </a:pPr>
                      <a:r>
                        <a:rPr lang="en">
                          <a:solidFill>
                            <a:schemeClr val="lt1"/>
                          </a:solidFill>
                        </a:rPr>
                        <a:t>215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15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85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46</a:t>
                      </a:r>
                      <a:endParaRPr>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568" name="Google Shape;568;p74"/>
          <p:cNvSpPr txBox="1"/>
          <p:nvPr/>
        </p:nvSpPr>
        <p:spPr>
          <a:xfrm>
            <a:off x="5532600" y="4224788"/>
            <a:ext cx="1875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(802, 1000, 1) x 3</a:t>
            </a:r>
            <a:endParaRPr>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5"/>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2.	Thực nghiệm PCA để nén trên dữ liệu ảnh</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574" name="Google Shape;574;p75"/>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endParaRPr b="1"/>
          </a:p>
        </p:txBody>
      </p:sp>
      <p:sp>
        <p:nvSpPr>
          <p:cNvPr id="575" name="Google Shape;575;p75"/>
          <p:cNvSpPr txBox="1"/>
          <p:nvPr/>
        </p:nvSpPr>
        <p:spPr>
          <a:xfrm>
            <a:off x="1402488" y="4235250"/>
            <a:ext cx="1677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(802, 1000, 1) x 3</a:t>
            </a:r>
            <a:endParaRPr>
              <a:latin typeface="Lato"/>
              <a:ea typeface="Lato"/>
              <a:cs typeface="Lato"/>
              <a:sym typeface="Lato"/>
            </a:endParaRPr>
          </a:p>
        </p:txBody>
      </p:sp>
      <p:pic>
        <p:nvPicPr>
          <p:cNvPr id="576" name="Google Shape;576;p75"/>
          <p:cNvPicPr preferRelativeResize="0"/>
          <p:nvPr/>
        </p:nvPicPr>
        <p:blipFill>
          <a:blip r:embed="rId3">
            <a:alphaModFix/>
          </a:blip>
          <a:stretch>
            <a:fillRect/>
          </a:stretch>
        </p:blipFill>
        <p:spPr>
          <a:xfrm>
            <a:off x="727638" y="1859650"/>
            <a:ext cx="2484925" cy="1988875"/>
          </a:xfrm>
          <a:prstGeom prst="rect">
            <a:avLst/>
          </a:prstGeom>
          <a:noFill/>
          <a:ln>
            <a:noFill/>
          </a:ln>
        </p:spPr>
      </p:pic>
      <p:pic>
        <p:nvPicPr>
          <p:cNvPr id="577" name="Google Shape;577;p75"/>
          <p:cNvPicPr preferRelativeResize="0"/>
          <p:nvPr/>
        </p:nvPicPr>
        <p:blipFill>
          <a:blip r:embed="rId4">
            <a:alphaModFix/>
          </a:blip>
          <a:stretch>
            <a:fillRect/>
          </a:stretch>
        </p:blipFill>
        <p:spPr>
          <a:xfrm>
            <a:off x="980463" y="2085687"/>
            <a:ext cx="2521925" cy="1988875"/>
          </a:xfrm>
          <a:prstGeom prst="rect">
            <a:avLst/>
          </a:prstGeom>
          <a:noFill/>
          <a:ln>
            <a:noFill/>
          </a:ln>
        </p:spPr>
      </p:pic>
      <p:pic>
        <p:nvPicPr>
          <p:cNvPr id="578" name="Google Shape;578;p75"/>
          <p:cNvPicPr preferRelativeResize="0"/>
          <p:nvPr/>
        </p:nvPicPr>
        <p:blipFill>
          <a:blip r:embed="rId5">
            <a:alphaModFix/>
          </a:blip>
          <a:stretch>
            <a:fillRect/>
          </a:stretch>
        </p:blipFill>
        <p:spPr>
          <a:xfrm>
            <a:off x="1179900" y="2307975"/>
            <a:ext cx="2521925" cy="1949050"/>
          </a:xfrm>
          <a:prstGeom prst="rect">
            <a:avLst/>
          </a:prstGeom>
          <a:noFill/>
          <a:ln>
            <a:noFill/>
          </a:ln>
        </p:spPr>
      </p:pic>
      <p:graphicFrame>
        <p:nvGraphicFramePr>
          <p:cNvPr id="579" name="Google Shape;579;p75"/>
          <p:cNvGraphicFramePr/>
          <p:nvPr/>
        </p:nvGraphicFramePr>
        <p:xfrm>
          <a:off x="1198413" y="2329750"/>
          <a:ext cx="2484875" cy="1905500"/>
        </p:xfrm>
        <a:graphic>
          <a:graphicData uri="http://schemas.openxmlformats.org/drawingml/2006/table">
            <a:tbl>
              <a:tblPr>
                <a:noFill/>
                <a:tableStyleId>{B0939A57-2016-4F86-8255-5A02F0DA83A3}</a:tableStyleId>
              </a:tblPr>
              <a:tblGrid>
                <a:gridCol w="496975">
                  <a:extLst>
                    <a:ext uri="{9D8B030D-6E8A-4147-A177-3AD203B41FA5}">
                      <a16:colId xmlns:a16="http://schemas.microsoft.com/office/drawing/2014/main" val="20000"/>
                    </a:ext>
                  </a:extLst>
                </a:gridCol>
                <a:gridCol w="496975">
                  <a:extLst>
                    <a:ext uri="{9D8B030D-6E8A-4147-A177-3AD203B41FA5}">
                      <a16:colId xmlns:a16="http://schemas.microsoft.com/office/drawing/2014/main" val="20001"/>
                    </a:ext>
                  </a:extLst>
                </a:gridCol>
                <a:gridCol w="496975">
                  <a:extLst>
                    <a:ext uri="{9D8B030D-6E8A-4147-A177-3AD203B41FA5}">
                      <a16:colId xmlns:a16="http://schemas.microsoft.com/office/drawing/2014/main" val="20002"/>
                    </a:ext>
                  </a:extLst>
                </a:gridCol>
                <a:gridCol w="496975">
                  <a:extLst>
                    <a:ext uri="{9D8B030D-6E8A-4147-A177-3AD203B41FA5}">
                      <a16:colId xmlns:a16="http://schemas.microsoft.com/office/drawing/2014/main" val="20003"/>
                    </a:ext>
                  </a:extLst>
                </a:gridCol>
                <a:gridCol w="496975">
                  <a:extLst>
                    <a:ext uri="{9D8B030D-6E8A-4147-A177-3AD203B41FA5}">
                      <a16:colId xmlns:a16="http://schemas.microsoft.com/office/drawing/2014/main" val="20004"/>
                    </a:ext>
                  </a:extLst>
                </a:gridCol>
              </a:tblGrid>
              <a:tr h="476375">
                <a:tc>
                  <a:txBody>
                    <a:bodyPr/>
                    <a:lstStyle/>
                    <a:p>
                      <a:pPr marL="0" lvl="0" indent="0" algn="ctr" rtl="0">
                        <a:spcBef>
                          <a:spcPts val="0"/>
                        </a:spcBef>
                        <a:spcAft>
                          <a:spcPts val="0"/>
                        </a:spcAft>
                        <a:buNone/>
                      </a:pPr>
                      <a:r>
                        <a:rPr lang="en">
                          <a:solidFill>
                            <a:schemeClr val="lt1"/>
                          </a:solidFill>
                        </a:rPr>
                        <a:t>125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25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52</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58</a:t>
                      </a:r>
                      <a:endParaRPr>
                        <a:solidFill>
                          <a:schemeClr val="lt1"/>
                        </a:solidFill>
                      </a:endParaRPr>
                    </a:p>
                  </a:txBody>
                  <a:tcPr marL="91425" marR="91425" marT="91425" marB="91425"/>
                </a:tc>
                <a:extLst>
                  <a:ext uri="{0D108BD9-81ED-4DB2-BD59-A6C34878D82A}">
                    <a16:rowId xmlns:a16="http://schemas.microsoft.com/office/drawing/2014/main" val="10000"/>
                  </a:ext>
                </a:extLst>
              </a:tr>
              <a:tr h="476375">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58</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100</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113</a:t>
                      </a:r>
                      <a:endParaRPr>
                        <a:solidFill>
                          <a:schemeClr val="lt1"/>
                        </a:solidFill>
                      </a:endParaRPr>
                    </a:p>
                  </a:txBody>
                  <a:tcPr marL="91425" marR="91425" marT="91425" marB="91425"/>
                </a:tc>
                <a:extLst>
                  <a:ext uri="{0D108BD9-81ED-4DB2-BD59-A6C34878D82A}">
                    <a16:rowId xmlns:a16="http://schemas.microsoft.com/office/drawing/2014/main" val="10001"/>
                  </a:ext>
                </a:extLst>
              </a:tr>
              <a:tr h="476375">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extLst>
                  <a:ext uri="{0D108BD9-81ED-4DB2-BD59-A6C34878D82A}">
                    <a16:rowId xmlns:a16="http://schemas.microsoft.com/office/drawing/2014/main" val="10002"/>
                  </a:ext>
                </a:extLst>
              </a:tr>
              <a:tr h="476375">
                <a:tc>
                  <a:txBody>
                    <a:bodyPr/>
                    <a:lstStyle/>
                    <a:p>
                      <a:pPr marL="0" lvl="0" indent="0" algn="ctr" rtl="0">
                        <a:spcBef>
                          <a:spcPts val="0"/>
                        </a:spcBef>
                        <a:spcAft>
                          <a:spcPts val="0"/>
                        </a:spcAft>
                        <a:buNone/>
                      </a:pPr>
                      <a:r>
                        <a:rPr lang="en">
                          <a:solidFill>
                            <a:schemeClr val="lt1"/>
                          </a:solidFill>
                        </a:rPr>
                        <a:t>215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15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85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
                          <a:solidFill>
                            <a:schemeClr val="lt1"/>
                          </a:solidFill>
                        </a:rPr>
                        <a:t>46</a:t>
                      </a:r>
                      <a:endParaRPr>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580" name="Google Shape;580;p75"/>
          <p:cNvSpPr txBox="1"/>
          <p:nvPr/>
        </p:nvSpPr>
        <p:spPr>
          <a:xfrm>
            <a:off x="4572000" y="1177463"/>
            <a:ext cx="3736200" cy="3160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a:solidFill>
                  <a:srgbClr val="666666"/>
                </a:solidFill>
                <a:latin typeface="Nunito"/>
                <a:ea typeface="Nunito"/>
                <a:cs typeface="Nunito"/>
                <a:sym typeface="Nunito"/>
              </a:rPr>
              <a:t>1. Compress:</a:t>
            </a:r>
            <a:endParaRPr sz="1600">
              <a:solidFill>
                <a:srgbClr val="666666"/>
              </a:solidFill>
              <a:latin typeface="Nunito"/>
              <a:ea typeface="Nunito"/>
              <a:cs typeface="Nunito"/>
              <a:sym typeface="Nunito"/>
            </a:endParaRPr>
          </a:p>
          <a:p>
            <a:pPr marL="457200" lvl="0" indent="0" algn="l" rtl="0">
              <a:spcBef>
                <a:spcPts val="1000"/>
              </a:spcBef>
              <a:spcAft>
                <a:spcPts val="0"/>
              </a:spcAft>
              <a:buNone/>
            </a:pPr>
            <a:r>
              <a:rPr lang="en" sz="1600">
                <a:latin typeface="Nunito"/>
                <a:ea typeface="Nunito"/>
                <a:cs typeface="Nunito"/>
                <a:sym typeface="Nunito"/>
              </a:rPr>
              <a:t>B</a:t>
            </a:r>
            <a:r>
              <a:rPr lang="en" sz="1600" baseline="-25000">
                <a:latin typeface="Nunito"/>
                <a:ea typeface="Nunito"/>
                <a:cs typeface="Nunito"/>
                <a:sym typeface="Nunito"/>
              </a:rPr>
              <a:t>old</a:t>
            </a:r>
            <a:r>
              <a:rPr lang="en" sz="1600" baseline="30000">
                <a:latin typeface="Nunito"/>
                <a:ea typeface="Nunito"/>
                <a:cs typeface="Nunito"/>
                <a:sym typeface="Nunito"/>
              </a:rPr>
              <a:t>h x w</a:t>
            </a:r>
            <a:r>
              <a:rPr lang="en" sz="1600">
                <a:latin typeface="Nunito"/>
                <a:ea typeface="Nunito"/>
                <a:cs typeface="Nunito"/>
                <a:sym typeface="Nunito"/>
              </a:rPr>
              <a:t>  --&gt;  PCA --&gt;  V </a:t>
            </a:r>
            <a:r>
              <a:rPr lang="en" sz="1600" baseline="30000">
                <a:latin typeface="Nunito"/>
                <a:ea typeface="Nunito"/>
                <a:cs typeface="Nunito"/>
                <a:sym typeface="Nunito"/>
              </a:rPr>
              <a:t>w x w</a:t>
            </a:r>
            <a:r>
              <a:rPr lang="en" sz="1600">
                <a:latin typeface="Nunito"/>
                <a:ea typeface="Nunito"/>
                <a:cs typeface="Nunito"/>
                <a:sym typeface="Nunito"/>
              </a:rPr>
              <a:t> </a:t>
            </a:r>
            <a:endParaRPr sz="1600">
              <a:latin typeface="Nunito"/>
              <a:ea typeface="Nunito"/>
              <a:cs typeface="Nunito"/>
              <a:sym typeface="Nunito"/>
            </a:endParaRPr>
          </a:p>
          <a:p>
            <a:pPr marL="457200" lvl="0" indent="0" algn="l" rtl="0">
              <a:spcBef>
                <a:spcPts val="1000"/>
              </a:spcBef>
              <a:spcAft>
                <a:spcPts val="0"/>
              </a:spcAft>
              <a:buNone/>
            </a:pPr>
            <a:r>
              <a:rPr lang="en" sz="1600">
                <a:latin typeface="Nunito"/>
                <a:ea typeface="Nunito"/>
                <a:cs typeface="Nunito"/>
                <a:sym typeface="Nunito"/>
              </a:rPr>
              <a:t>B</a:t>
            </a:r>
            <a:r>
              <a:rPr lang="en" sz="1600" baseline="-25000">
                <a:latin typeface="Nunito"/>
                <a:ea typeface="Nunito"/>
                <a:cs typeface="Nunito"/>
                <a:sym typeface="Nunito"/>
              </a:rPr>
              <a:t>new</a:t>
            </a:r>
            <a:r>
              <a:rPr lang="en" sz="1600" baseline="30000">
                <a:latin typeface="Nunito"/>
                <a:ea typeface="Nunito"/>
                <a:cs typeface="Nunito"/>
                <a:sym typeface="Nunito"/>
              </a:rPr>
              <a:t>h x k</a:t>
            </a:r>
            <a:r>
              <a:rPr lang="en" sz="1600">
                <a:latin typeface="Nunito"/>
                <a:ea typeface="Nunito"/>
                <a:cs typeface="Nunito"/>
                <a:sym typeface="Nunito"/>
              </a:rPr>
              <a:t> =  B</a:t>
            </a:r>
            <a:r>
              <a:rPr lang="en" sz="1600" baseline="-25000">
                <a:latin typeface="Nunito"/>
                <a:ea typeface="Nunito"/>
                <a:cs typeface="Nunito"/>
                <a:sym typeface="Nunito"/>
              </a:rPr>
              <a:t>old</a:t>
            </a:r>
            <a:r>
              <a:rPr lang="en" sz="1600" baseline="30000">
                <a:latin typeface="Nunito"/>
                <a:ea typeface="Nunito"/>
                <a:cs typeface="Nunito"/>
                <a:sym typeface="Nunito"/>
              </a:rPr>
              <a:t>h x w</a:t>
            </a:r>
            <a:r>
              <a:rPr lang="en" sz="1600">
                <a:latin typeface="Nunito"/>
                <a:ea typeface="Nunito"/>
                <a:cs typeface="Nunito"/>
                <a:sym typeface="Nunito"/>
              </a:rPr>
              <a:t> x  V </a:t>
            </a:r>
            <a:r>
              <a:rPr lang="en" sz="1600" baseline="30000">
                <a:latin typeface="Nunito"/>
                <a:ea typeface="Nunito"/>
                <a:cs typeface="Nunito"/>
                <a:sym typeface="Nunito"/>
              </a:rPr>
              <a:t>w x k</a:t>
            </a:r>
            <a:r>
              <a:rPr lang="en" sz="1600">
                <a:latin typeface="Nunito"/>
                <a:ea typeface="Nunito"/>
                <a:cs typeface="Nunito"/>
                <a:sym typeface="Nunito"/>
              </a:rPr>
              <a:t>  </a:t>
            </a:r>
            <a:endParaRPr sz="1600">
              <a:latin typeface="Nunito"/>
              <a:ea typeface="Nunito"/>
              <a:cs typeface="Nunito"/>
              <a:sym typeface="Nunito"/>
            </a:endParaRPr>
          </a:p>
          <a:p>
            <a:pPr marL="45720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r>
              <a:rPr lang="en" sz="1600">
                <a:solidFill>
                  <a:srgbClr val="666666"/>
                </a:solidFill>
                <a:latin typeface="Nunito"/>
                <a:ea typeface="Nunito"/>
                <a:cs typeface="Nunito"/>
                <a:sym typeface="Nunito"/>
              </a:rPr>
              <a:t>2. Decompress:</a:t>
            </a:r>
            <a:endParaRPr sz="1600">
              <a:solidFill>
                <a:srgbClr val="666666"/>
              </a:solidFill>
              <a:latin typeface="Nunito"/>
              <a:ea typeface="Nunito"/>
              <a:cs typeface="Nunito"/>
              <a:sym typeface="Nunito"/>
            </a:endParaRPr>
          </a:p>
          <a:p>
            <a:pPr marL="0" lvl="0" indent="0" algn="l" rtl="0">
              <a:spcBef>
                <a:spcPts val="1000"/>
              </a:spcBef>
              <a:spcAft>
                <a:spcPts val="0"/>
              </a:spcAft>
              <a:buNone/>
            </a:pPr>
            <a:r>
              <a:rPr lang="en" sz="1600">
                <a:latin typeface="Nunito"/>
                <a:ea typeface="Nunito"/>
                <a:cs typeface="Nunito"/>
                <a:sym typeface="Nunito"/>
              </a:rPr>
              <a:t>	B</a:t>
            </a:r>
            <a:r>
              <a:rPr lang="en" sz="1600" baseline="-25000">
                <a:latin typeface="Nunito"/>
                <a:ea typeface="Nunito"/>
                <a:cs typeface="Nunito"/>
                <a:sym typeface="Nunito"/>
              </a:rPr>
              <a:t>old</a:t>
            </a:r>
            <a:r>
              <a:rPr lang="en" sz="1600" baseline="30000">
                <a:latin typeface="Nunito"/>
                <a:ea typeface="Nunito"/>
                <a:cs typeface="Nunito"/>
                <a:sym typeface="Nunito"/>
              </a:rPr>
              <a:t>h x w</a:t>
            </a:r>
            <a:r>
              <a:rPr lang="en" sz="1600">
                <a:latin typeface="Nunito"/>
                <a:ea typeface="Nunito"/>
                <a:cs typeface="Nunito"/>
                <a:sym typeface="Nunito"/>
              </a:rPr>
              <a:t>  = B</a:t>
            </a:r>
            <a:r>
              <a:rPr lang="en" sz="1600" baseline="-25000">
                <a:latin typeface="Nunito"/>
                <a:ea typeface="Nunito"/>
                <a:cs typeface="Nunito"/>
                <a:sym typeface="Nunito"/>
              </a:rPr>
              <a:t>new</a:t>
            </a:r>
            <a:r>
              <a:rPr lang="en" sz="1600" baseline="30000">
                <a:latin typeface="Nunito"/>
                <a:ea typeface="Nunito"/>
                <a:cs typeface="Nunito"/>
                <a:sym typeface="Nunito"/>
              </a:rPr>
              <a:t>h x k</a:t>
            </a:r>
            <a:r>
              <a:rPr lang="en" sz="1600">
                <a:latin typeface="Nunito"/>
                <a:ea typeface="Nunito"/>
                <a:cs typeface="Nunito"/>
                <a:sym typeface="Nunito"/>
              </a:rPr>
              <a:t> x  V</a:t>
            </a:r>
            <a:r>
              <a:rPr lang="en" sz="1600" baseline="30000">
                <a:latin typeface="Nunito"/>
                <a:ea typeface="Nunito"/>
                <a:cs typeface="Nunito"/>
                <a:sym typeface="Nunito"/>
              </a:rPr>
              <a:t>T</a:t>
            </a:r>
            <a:r>
              <a:rPr lang="en" sz="1600">
                <a:latin typeface="Nunito"/>
                <a:ea typeface="Nunito"/>
                <a:cs typeface="Nunito"/>
                <a:sym typeface="Nunito"/>
              </a:rPr>
              <a:t>  </a:t>
            </a: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r>
              <a:rPr lang="en" sz="1600">
                <a:solidFill>
                  <a:srgbClr val="666666"/>
                </a:solidFill>
                <a:latin typeface="Nunito"/>
                <a:ea typeface="Nunito"/>
                <a:cs typeface="Nunito"/>
                <a:sym typeface="Nunito"/>
              </a:rPr>
              <a:t>3. Ratio compression:</a:t>
            </a:r>
            <a:endParaRPr sz="1600">
              <a:solidFill>
                <a:srgbClr val="666666"/>
              </a:solidFill>
              <a:latin typeface="Nunito"/>
              <a:ea typeface="Nunito"/>
              <a:cs typeface="Nunito"/>
              <a:sym typeface="Nunito"/>
            </a:endParaRPr>
          </a:p>
          <a:p>
            <a:pPr marL="0" lvl="0" indent="0" algn="l" rtl="0">
              <a:spcBef>
                <a:spcPts val="1000"/>
              </a:spcBef>
              <a:spcAft>
                <a:spcPts val="0"/>
              </a:spcAft>
              <a:buNone/>
            </a:pPr>
            <a:r>
              <a:rPr lang="en" sz="1600">
                <a:latin typeface="Nunito"/>
                <a:ea typeface="Nunito"/>
                <a:cs typeface="Nunito"/>
                <a:sym typeface="Nunito"/>
              </a:rPr>
              <a:t>	</a:t>
            </a:r>
            <a:endParaRPr sz="1600">
              <a:latin typeface="Nunito"/>
              <a:ea typeface="Nunito"/>
              <a:cs typeface="Nunito"/>
              <a:sym typeface="Nunito"/>
            </a:endParaRPr>
          </a:p>
          <a:p>
            <a:pPr marL="0" lvl="0" indent="0" algn="l" rtl="0">
              <a:spcBef>
                <a:spcPts val="0"/>
              </a:spcBef>
              <a:spcAft>
                <a:spcPts val="0"/>
              </a:spcAft>
              <a:buNone/>
            </a:pPr>
            <a:r>
              <a:rPr lang="en" sz="1600">
                <a:latin typeface="Nunito"/>
                <a:ea typeface="Nunito"/>
                <a:cs typeface="Nunito"/>
                <a:sym typeface="Nunito"/>
              </a:rPr>
              <a:t> </a:t>
            </a:r>
            <a:endParaRPr sz="1600">
              <a:latin typeface="Nunito"/>
              <a:ea typeface="Nunito"/>
              <a:cs typeface="Nunito"/>
              <a:sym typeface="Nunito"/>
            </a:endParaRPr>
          </a:p>
        </p:txBody>
      </p:sp>
      <p:pic>
        <p:nvPicPr>
          <p:cNvPr id="581" name="Google Shape;581;p75"/>
          <p:cNvPicPr preferRelativeResize="0"/>
          <p:nvPr/>
        </p:nvPicPr>
        <p:blipFill rotWithShape="1">
          <a:blip r:embed="rId6">
            <a:alphaModFix/>
          </a:blip>
          <a:srcRect t="11111"/>
          <a:stretch/>
        </p:blipFill>
        <p:spPr>
          <a:xfrm>
            <a:off x="4929925" y="3661200"/>
            <a:ext cx="2631775" cy="132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Chiều dữ liệu:</a:t>
            </a:r>
            <a:endParaRPr>
              <a:latin typeface="Nunito"/>
              <a:ea typeface="Nunito"/>
              <a:cs typeface="Nunito"/>
              <a:sym typeface="Nunito"/>
            </a:endParaRPr>
          </a:p>
        </p:txBody>
      </p:sp>
      <p:sp>
        <p:nvSpPr>
          <p:cNvPr id="146" name="Google Shape;146;p22"/>
          <p:cNvSpPr txBox="1"/>
          <p:nvPr/>
        </p:nvSpPr>
        <p:spPr>
          <a:xfrm>
            <a:off x="729450" y="2478650"/>
            <a:ext cx="3469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unito"/>
                <a:ea typeface="Nunito"/>
                <a:cs typeface="Nunito"/>
                <a:sym typeface="Nunito"/>
              </a:rPr>
              <a:t>Dữ liệu hình ảnh(image data),Dữ liệu âm thanh, dữ liệu văn bản (text data)... đều được biểu diễn bởi các thuộc tính (không gian,thời gian…)</a:t>
            </a:r>
            <a:endParaRPr dirty="0">
              <a:latin typeface="Nunito"/>
              <a:ea typeface="Nunito"/>
              <a:cs typeface="Nunito"/>
              <a:sym typeface="Nunito"/>
            </a:endParaRPr>
          </a:p>
        </p:txBody>
      </p:sp>
      <p:pic>
        <p:nvPicPr>
          <p:cNvPr id="147" name="Google Shape;147;p22"/>
          <p:cNvPicPr preferRelativeResize="0"/>
          <p:nvPr/>
        </p:nvPicPr>
        <p:blipFill>
          <a:blip r:embed="rId3">
            <a:alphaModFix/>
          </a:blip>
          <a:stretch>
            <a:fillRect/>
          </a:stretch>
        </p:blipFill>
        <p:spPr>
          <a:xfrm>
            <a:off x="4302725" y="1806275"/>
            <a:ext cx="4640400" cy="277556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inVertical)">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wheel(1)">
                                      <p:cBhvr>
                                        <p:cTn id="12" dur="2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6"/>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3.	Thực nghiệm PCA để nén trên dữ liệu âm thanh</a:t>
            </a:r>
            <a:endParaRPr>
              <a:latin typeface="Nunito"/>
              <a:ea typeface="Nunito"/>
              <a:cs typeface="Nunito"/>
              <a:sym typeface="Nunito"/>
            </a:endParaRPr>
          </a:p>
        </p:txBody>
      </p:sp>
      <p:sp>
        <p:nvSpPr>
          <p:cNvPr id="587" name="Google Shape;587;p76"/>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100" b="1"/>
          </a:p>
        </p:txBody>
      </p:sp>
      <p:sp>
        <p:nvSpPr>
          <p:cNvPr id="588" name="Google Shape;588;p76"/>
          <p:cNvSpPr txBox="1"/>
          <p:nvPr/>
        </p:nvSpPr>
        <p:spPr>
          <a:xfrm>
            <a:off x="1150825" y="1570300"/>
            <a:ext cx="3861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latin typeface="Nunito"/>
                <a:ea typeface="Nunito"/>
                <a:cs typeface="Nunito"/>
                <a:sym typeface="Nunito"/>
              </a:rPr>
              <a:t>Let wave</a:t>
            </a:r>
            <a:r>
              <a:rPr lang="en" baseline="30000">
                <a:latin typeface="Nunito"/>
                <a:ea typeface="Nunito"/>
                <a:cs typeface="Nunito"/>
                <a:sym typeface="Nunito"/>
              </a:rPr>
              <a:t>n</a:t>
            </a:r>
            <a:r>
              <a:rPr lang="en">
                <a:latin typeface="Nunito"/>
                <a:ea typeface="Nunito"/>
                <a:cs typeface="Nunito"/>
                <a:sym typeface="Nunito"/>
              </a:rPr>
              <a:t> =</a:t>
            </a:r>
            <a:r>
              <a:rPr lang="en">
                <a:solidFill>
                  <a:srgbClr val="666666"/>
                </a:solidFill>
                <a:latin typeface="Nunito"/>
                <a:ea typeface="Nunito"/>
                <a:cs typeface="Nunito"/>
                <a:sym typeface="Nunito"/>
              </a:rPr>
              <a:t> [  0   0   0 ... 385 412 359] </a:t>
            </a:r>
            <a:r>
              <a:rPr lang="en">
                <a:latin typeface="Nunito"/>
                <a:ea typeface="Nunito"/>
                <a:cs typeface="Nunito"/>
                <a:sym typeface="Nunito"/>
              </a:rPr>
              <a:t> </a:t>
            </a:r>
            <a:endParaRPr>
              <a:solidFill>
                <a:srgbClr val="666666"/>
              </a:solidFill>
              <a:latin typeface="Nunito"/>
              <a:ea typeface="Nunito"/>
              <a:cs typeface="Nunito"/>
              <a:sym typeface="Nuni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7"/>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3.	Thực nghiệm PCA để nén trên dữ liệu âm thanh</a:t>
            </a:r>
            <a:endParaRPr>
              <a:latin typeface="Nunito"/>
              <a:ea typeface="Nunito"/>
              <a:cs typeface="Nunito"/>
              <a:sym typeface="Nunito"/>
            </a:endParaRPr>
          </a:p>
        </p:txBody>
      </p:sp>
      <p:sp>
        <p:nvSpPr>
          <p:cNvPr id="594" name="Google Shape;594;p77"/>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100" b="1"/>
          </a:p>
        </p:txBody>
      </p:sp>
      <p:sp>
        <p:nvSpPr>
          <p:cNvPr id="595" name="Google Shape;595;p77"/>
          <p:cNvSpPr txBox="1"/>
          <p:nvPr/>
        </p:nvSpPr>
        <p:spPr>
          <a:xfrm>
            <a:off x="1150825" y="1570300"/>
            <a:ext cx="3861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latin typeface="Nunito"/>
                <a:ea typeface="Nunito"/>
                <a:cs typeface="Nunito"/>
                <a:sym typeface="Nunito"/>
              </a:rPr>
              <a:t>Let wave</a:t>
            </a:r>
            <a:r>
              <a:rPr lang="en" baseline="30000">
                <a:latin typeface="Nunito"/>
                <a:ea typeface="Nunito"/>
                <a:cs typeface="Nunito"/>
                <a:sym typeface="Nunito"/>
              </a:rPr>
              <a:t>n</a:t>
            </a:r>
            <a:r>
              <a:rPr lang="en">
                <a:latin typeface="Nunito"/>
                <a:ea typeface="Nunito"/>
                <a:cs typeface="Nunito"/>
                <a:sym typeface="Nunito"/>
              </a:rPr>
              <a:t> =</a:t>
            </a:r>
            <a:r>
              <a:rPr lang="en">
                <a:solidFill>
                  <a:srgbClr val="666666"/>
                </a:solidFill>
                <a:latin typeface="Nunito"/>
                <a:ea typeface="Nunito"/>
                <a:cs typeface="Nunito"/>
                <a:sym typeface="Nunito"/>
              </a:rPr>
              <a:t> [  0   0   0 ... 385 412 359] </a:t>
            </a:r>
            <a:r>
              <a:rPr lang="en">
                <a:latin typeface="Nunito"/>
                <a:ea typeface="Nunito"/>
                <a:cs typeface="Nunito"/>
                <a:sym typeface="Nunito"/>
              </a:rPr>
              <a:t> </a:t>
            </a:r>
            <a:endParaRPr>
              <a:solidFill>
                <a:srgbClr val="666666"/>
              </a:solidFill>
              <a:latin typeface="Nunito"/>
              <a:ea typeface="Nunito"/>
              <a:cs typeface="Nunito"/>
              <a:sym typeface="Nunito"/>
            </a:endParaRPr>
          </a:p>
        </p:txBody>
      </p:sp>
      <p:sp>
        <p:nvSpPr>
          <p:cNvPr id="596" name="Google Shape;596;p77"/>
          <p:cNvSpPr txBox="1"/>
          <p:nvPr/>
        </p:nvSpPr>
        <p:spPr>
          <a:xfrm>
            <a:off x="2735450" y="2410525"/>
            <a:ext cx="4247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aseline="30000">
                <a:latin typeface="Nunito"/>
                <a:ea typeface="Nunito"/>
                <a:cs typeface="Nunito"/>
                <a:sym typeface="Nunito"/>
              </a:rPr>
              <a:t> </a:t>
            </a:r>
            <a:r>
              <a:rPr lang="en">
                <a:solidFill>
                  <a:srgbClr val="666666"/>
                </a:solidFill>
                <a:latin typeface="Nunito"/>
                <a:ea typeface="Nunito"/>
                <a:cs typeface="Nunito"/>
                <a:sym typeface="Nunito"/>
              </a:rPr>
              <a:t>[[    0     0     0 ... -1785 -1783 -1806]</a:t>
            </a:r>
            <a:endParaRPr>
              <a:solidFill>
                <a:srgbClr val="666666"/>
              </a:solidFill>
              <a:latin typeface="Nunito"/>
              <a:ea typeface="Nunito"/>
              <a:cs typeface="Nunito"/>
              <a:sym typeface="Nunito"/>
            </a:endParaRPr>
          </a:p>
          <a:p>
            <a:pPr marL="0" lvl="0" indent="0" algn="l" rtl="0">
              <a:spcBef>
                <a:spcPts val="0"/>
              </a:spcBef>
              <a:spcAft>
                <a:spcPts val="0"/>
              </a:spcAft>
              <a:buNone/>
            </a:pPr>
            <a:r>
              <a:rPr lang="en">
                <a:solidFill>
                  <a:srgbClr val="666666"/>
                </a:solidFill>
                <a:latin typeface="Nunito"/>
                <a:ea typeface="Nunito"/>
                <a:cs typeface="Nunito"/>
                <a:sym typeface="Nunito"/>
              </a:rPr>
              <a:t> [-1846 -1876 -1872 ...  1984  2529  2849]</a:t>
            </a:r>
            <a:endParaRPr>
              <a:solidFill>
                <a:srgbClr val="666666"/>
              </a:solidFill>
              <a:latin typeface="Nunito"/>
              <a:ea typeface="Nunito"/>
              <a:cs typeface="Nunito"/>
              <a:sym typeface="Nunito"/>
            </a:endParaRPr>
          </a:p>
          <a:p>
            <a:pPr marL="0" lvl="0" indent="0" algn="l" rtl="0">
              <a:spcBef>
                <a:spcPts val="0"/>
              </a:spcBef>
              <a:spcAft>
                <a:spcPts val="0"/>
              </a:spcAft>
              <a:buNone/>
            </a:pPr>
            <a:r>
              <a:rPr lang="en">
                <a:solidFill>
                  <a:srgbClr val="666666"/>
                </a:solidFill>
                <a:latin typeface="Nunito"/>
                <a:ea typeface="Nunito"/>
                <a:cs typeface="Nunito"/>
                <a:sym typeface="Nunito"/>
              </a:rPr>
              <a:t> [ 2876  2591  2032 ... -1519 -1878 -2233]</a:t>
            </a:r>
            <a:endParaRPr>
              <a:solidFill>
                <a:srgbClr val="666666"/>
              </a:solidFill>
              <a:latin typeface="Nunito"/>
              <a:ea typeface="Nunito"/>
              <a:cs typeface="Nunito"/>
              <a:sym typeface="Nunito"/>
            </a:endParaRPr>
          </a:p>
          <a:p>
            <a:pPr marL="0" lvl="0" indent="0" algn="l" rtl="0">
              <a:spcBef>
                <a:spcPts val="0"/>
              </a:spcBef>
              <a:spcAft>
                <a:spcPts val="0"/>
              </a:spcAft>
              <a:buNone/>
            </a:pPr>
            <a:r>
              <a:rPr lang="en">
                <a:solidFill>
                  <a:srgbClr val="666666"/>
                </a:solidFill>
                <a:latin typeface="Nunito"/>
                <a:ea typeface="Nunito"/>
                <a:cs typeface="Nunito"/>
                <a:sym typeface="Nunito"/>
              </a:rPr>
              <a:t> ...</a:t>
            </a:r>
            <a:endParaRPr>
              <a:solidFill>
                <a:srgbClr val="666666"/>
              </a:solidFill>
              <a:latin typeface="Nunito"/>
              <a:ea typeface="Nunito"/>
              <a:cs typeface="Nunito"/>
              <a:sym typeface="Nunito"/>
            </a:endParaRPr>
          </a:p>
          <a:p>
            <a:pPr marL="0" lvl="0" indent="0" algn="l" rtl="0">
              <a:spcBef>
                <a:spcPts val="0"/>
              </a:spcBef>
              <a:spcAft>
                <a:spcPts val="0"/>
              </a:spcAft>
              <a:buNone/>
            </a:pPr>
            <a:r>
              <a:rPr lang="en">
                <a:solidFill>
                  <a:srgbClr val="666666"/>
                </a:solidFill>
                <a:latin typeface="Nunito"/>
                <a:ea typeface="Nunito"/>
                <a:cs typeface="Nunito"/>
                <a:sym typeface="Nunito"/>
              </a:rPr>
              <a:t> [  262   243   226 ...  -329  -315  -305]</a:t>
            </a:r>
            <a:endParaRPr>
              <a:solidFill>
                <a:srgbClr val="666666"/>
              </a:solidFill>
              <a:latin typeface="Nunito"/>
              <a:ea typeface="Nunito"/>
              <a:cs typeface="Nunito"/>
              <a:sym typeface="Nunito"/>
            </a:endParaRPr>
          </a:p>
          <a:p>
            <a:pPr marL="0" lvl="0" indent="0" algn="l" rtl="0">
              <a:spcBef>
                <a:spcPts val="0"/>
              </a:spcBef>
              <a:spcAft>
                <a:spcPts val="0"/>
              </a:spcAft>
              <a:buNone/>
            </a:pPr>
            <a:r>
              <a:rPr lang="en">
                <a:solidFill>
                  <a:srgbClr val="666666"/>
                </a:solidFill>
                <a:latin typeface="Nunito"/>
                <a:ea typeface="Nunito"/>
                <a:cs typeface="Nunito"/>
                <a:sym typeface="Nunito"/>
              </a:rPr>
              <a:t> [ -299  -297  -299 ...  -233  -234  -239]</a:t>
            </a:r>
            <a:endParaRPr>
              <a:solidFill>
                <a:srgbClr val="666666"/>
              </a:solidFill>
              <a:latin typeface="Nunito"/>
              <a:ea typeface="Nunito"/>
              <a:cs typeface="Nunito"/>
              <a:sym typeface="Nunito"/>
            </a:endParaRPr>
          </a:p>
          <a:p>
            <a:pPr marL="0" lvl="0" indent="0" algn="l" rtl="0">
              <a:spcBef>
                <a:spcPts val="0"/>
              </a:spcBef>
              <a:spcAft>
                <a:spcPts val="0"/>
              </a:spcAft>
              <a:buNone/>
            </a:pPr>
            <a:r>
              <a:rPr lang="en">
                <a:solidFill>
                  <a:srgbClr val="666666"/>
                </a:solidFill>
                <a:latin typeface="Nunito"/>
                <a:ea typeface="Nunito"/>
                <a:cs typeface="Nunito"/>
                <a:sym typeface="Nunito"/>
              </a:rPr>
              <a:t> [ -247  -253  -256 ...  385 412 359]]</a:t>
            </a:r>
            <a:endParaRPr>
              <a:solidFill>
                <a:srgbClr val="666666"/>
              </a:solidFill>
              <a:latin typeface="Nunito"/>
              <a:ea typeface="Nunito"/>
              <a:cs typeface="Nunito"/>
              <a:sym typeface="Nunito"/>
            </a:endParaRPr>
          </a:p>
          <a:p>
            <a:pPr marL="0" lvl="0" indent="0" algn="l" rtl="0">
              <a:spcBef>
                <a:spcPts val="0"/>
              </a:spcBef>
              <a:spcAft>
                <a:spcPts val="0"/>
              </a:spcAft>
              <a:buNone/>
            </a:pPr>
            <a:endParaRPr>
              <a:solidFill>
                <a:srgbClr val="666666"/>
              </a:solidFill>
              <a:latin typeface="Nunito"/>
              <a:ea typeface="Nunito"/>
              <a:cs typeface="Nunito"/>
              <a:sym typeface="Nunito"/>
            </a:endParaRPr>
          </a:p>
          <a:p>
            <a:pPr marL="0" lvl="0" indent="0" algn="l" rtl="0">
              <a:spcBef>
                <a:spcPts val="0"/>
              </a:spcBef>
              <a:spcAft>
                <a:spcPts val="0"/>
              </a:spcAft>
              <a:buNone/>
            </a:pPr>
            <a:endParaRPr>
              <a:solidFill>
                <a:srgbClr val="666666"/>
              </a:solidFill>
              <a:latin typeface="Nunito"/>
              <a:ea typeface="Nunito"/>
              <a:cs typeface="Nunito"/>
              <a:sym typeface="Nunito"/>
            </a:endParaRPr>
          </a:p>
        </p:txBody>
      </p:sp>
      <p:sp>
        <p:nvSpPr>
          <p:cNvPr id="597" name="Google Shape;597;p77"/>
          <p:cNvSpPr txBox="1"/>
          <p:nvPr/>
        </p:nvSpPr>
        <p:spPr>
          <a:xfrm>
            <a:off x="1150825" y="3126300"/>
            <a:ext cx="192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r_wave </a:t>
            </a:r>
            <a:r>
              <a:rPr lang="en" baseline="30000">
                <a:latin typeface="Nunito"/>
                <a:ea typeface="Nunito"/>
                <a:cs typeface="Nunito"/>
                <a:sym typeface="Nunito"/>
              </a:rPr>
              <a:t>n/1024 x 1024</a:t>
            </a:r>
            <a:r>
              <a:rPr lang="en">
                <a:latin typeface="Nunito"/>
                <a:ea typeface="Nunito"/>
                <a:cs typeface="Nunito"/>
                <a:sym typeface="Nunito"/>
              </a:rPr>
              <a:t> = </a:t>
            </a:r>
            <a:endParaRPr>
              <a:latin typeface="Nunito"/>
              <a:ea typeface="Nunito"/>
              <a:cs typeface="Nunito"/>
              <a:sym typeface="Nunito"/>
            </a:endParaRPr>
          </a:p>
        </p:txBody>
      </p:sp>
      <p:sp>
        <p:nvSpPr>
          <p:cNvPr id="598" name="Google Shape;598;p77"/>
          <p:cNvSpPr txBox="1"/>
          <p:nvPr/>
        </p:nvSpPr>
        <p:spPr>
          <a:xfrm>
            <a:off x="3691500" y="1990400"/>
            <a:ext cx="17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latin typeface="Lato"/>
                <a:ea typeface="Lato"/>
                <a:cs typeface="Lato"/>
                <a:sym typeface="Lato"/>
              </a:rPr>
              <a:t>After reshaping</a:t>
            </a:r>
            <a:endParaRPr b="1" u="sng">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8"/>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3.	Thực nghiệm PCA để nén trên dữ liệu âm thanh</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604" name="Google Shape;604;p78"/>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100" b="1"/>
          </a:p>
        </p:txBody>
      </p:sp>
      <p:sp>
        <p:nvSpPr>
          <p:cNvPr id="605" name="Google Shape;605;p78"/>
          <p:cNvSpPr txBox="1"/>
          <p:nvPr/>
        </p:nvSpPr>
        <p:spPr>
          <a:xfrm>
            <a:off x="5361525" y="1360550"/>
            <a:ext cx="3739800" cy="285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latin typeface="Nunito"/>
                <a:ea typeface="Nunito"/>
                <a:cs typeface="Nunito"/>
                <a:sym typeface="Nunito"/>
              </a:rPr>
              <a:t>1. Compress:</a:t>
            </a:r>
            <a:endParaRPr>
              <a:solidFill>
                <a:srgbClr val="666666"/>
              </a:solidFill>
              <a:latin typeface="Nunito"/>
              <a:ea typeface="Nunito"/>
              <a:cs typeface="Nunito"/>
              <a:sym typeface="Nunito"/>
            </a:endParaRPr>
          </a:p>
          <a:p>
            <a:pPr marL="457200" lvl="0" indent="0" algn="l" rtl="0">
              <a:spcBef>
                <a:spcPts val="1000"/>
              </a:spcBef>
              <a:spcAft>
                <a:spcPts val="0"/>
              </a:spcAft>
              <a:buNone/>
            </a:pPr>
            <a:r>
              <a:rPr lang="en">
                <a:latin typeface="Nunito"/>
                <a:ea typeface="Nunito"/>
                <a:cs typeface="Nunito"/>
                <a:sym typeface="Nunito"/>
              </a:rPr>
              <a:t>r_wave</a:t>
            </a:r>
            <a:r>
              <a:rPr lang="en" baseline="-25000">
                <a:latin typeface="Nunito"/>
                <a:ea typeface="Nunito"/>
                <a:cs typeface="Nunito"/>
                <a:sym typeface="Nunito"/>
              </a:rPr>
              <a:t>old</a:t>
            </a:r>
            <a:r>
              <a:rPr lang="en" baseline="30000">
                <a:latin typeface="Nunito"/>
                <a:ea typeface="Nunito"/>
                <a:cs typeface="Nunito"/>
                <a:sym typeface="Nunito"/>
              </a:rPr>
              <a:t>h x w</a:t>
            </a:r>
            <a:r>
              <a:rPr lang="en">
                <a:latin typeface="Nunito"/>
                <a:ea typeface="Nunito"/>
                <a:cs typeface="Nunito"/>
                <a:sym typeface="Nunito"/>
              </a:rPr>
              <a:t>  --&gt;  PCA --&gt;  V </a:t>
            </a:r>
            <a:r>
              <a:rPr lang="en" baseline="30000">
                <a:latin typeface="Nunito"/>
                <a:ea typeface="Nunito"/>
                <a:cs typeface="Nunito"/>
                <a:sym typeface="Nunito"/>
              </a:rPr>
              <a:t>w x w</a:t>
            </a:r>
            <a:r>
              <a:rPr lang="en">
                <a:latin typeface="Nunito"/>
                <a:ea typeface="Nunito"/>
                <a:cs typeface="Nunito"/>
                <a:sym typeface="Nunito"/>
              </a:rPr>
              <a:t> </a:t>
            </a:r>
            <a:endParaRPr>
              <a:latin typeface="Nunito"/>
              <a:ea typeface="Nunito"/>
              <a:cs typeface="Nunito"/>
              <a:sym typeface="Nunito"/>
            </a:endParaRPr>
          </a:p>
          <a:p>
            <a:pPr marL="457200" lvl="0" indent="0" algn="l" rtl="0">
              <a:spcBef>
                <a:spcPts val="1000"/>
              </a:spcBef>
              <a:spcAft>
                <a:spcPts val="0"/>
              </a:spcAft>
              <a:buNone/>
            </a:pPr>
            <a:r>
              <a:rPr lang="en">
                <a:latin typeface="Nunito"/>
                <a:ea typeface="Nunito"/>
                <a:cs typeface="Nunito"/>
                <a:sym typeface="Nunito"/>
              </a:rPr>
              <a:t>r_wave</a:t>
            </a:r>
            <a:r>
              <a:rPr lang="en" baseline="-25000">
                <a:latin typeface="Nunito"/>
                <a:ea typeface="Nunito"/>
                <a:cs typeface="Nunito"/>
                <a:sym typeface="Nunito"/>
              </a:rPr>
              <a:t>new</a:t>
            </a:r>
            <a:r>
              <a:rPr lang="en" baseline="30000">
                <a:latin typeface="Nunito"/>
                <a:ea typeface="Nunito"/>
                <a:cs typeface="Nunito"/>
                <a:sym typeface="Nunito"/>
              </a:rPr>
              <a:t>h x k</a:t>
            </a:r>
            <a:r>
              <a:rPr lang="en">
                <a:latin typeface="Nunito"/>
                <a:ea typeface="Nunito"/>
                <a:cs typeface="Nunito"/>
                <a:sym typeface="Nunito"/>
              </a:rPr>
              <a:t> =  r_wave</a:t>
            </a:r>
            <a:r>
              <a:rPr lang="en" baseline="-25000">
                <a:latin typeface="Nunito"/>
                <a:ea typeface="Nunito"/>
                <a:cs typeface="Nunito"/>
                <a:sym typeface="Nunito"/>
              </a:rPr>
              <a:t>old</a:t>
            </a:r>
            <a:r>
              <a:rPr lang="en" baseline="30000">
                <a:latin typeface="Nunito"/>
                <a:ea typeface="Nunito"/>
                <a:cs typeface="Nunito"/>
                <a:sym typeface="Nunito"/>
              </a:rPr>
              <a:t>h x w</a:t>
            </a:r>
            <a:r>
              <a:rPr lang="en">
                <a:latin typeface="Nunito"/>
                <a:ea typeface="Nunito"/>
                <a:cs typeface="Nunito"/>
                <a:sym typeface="Nunito"/>
              </a:rPr>
              <a:t> x  V </a:t>
            </a:r>
            <a:r>
              <a:rPr lang="en" baseline="30000">
                <a:latin typeface="Nunito"/>
                <a:ea typeface="Nunito"/>
                <a:cs typeface="Nunito"/>
                <a:sym typeface="Nunito"/>
              </a:rPr>
              <a:t>w x k</a:t>
            </a:r>
            <a:r>
              <a:rPr lang="en">
                <a:latin typeface="Nunito"/>
                <a:ea typeface="Nunito"/>
                <a:cs typeface="Nunito"/>
                <a:sym typeface="Nunito"/>
              </a:rPr>
              <a:t>  </a:t>
            </a:r>
            <a:endParaRPr>
              <a:latin typeface="Nunito"/>
              <a:ea typeface="Nunito"/>
              <a:cs typeface="Nunito"/>
              <a:sym typeface="Nunito"/>
            </a:endParaRPr>
          </a:p>
          <a:p>
            <a:pPr marL="45720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solidFill>
                  <a:srgbClr val="666666"/>
                </a:solidFill>
                <a:latin typeface="Nunito"/>
                <a:ea typeface="Nunito"/>
                <a:cs typeface="Nunito"/>
                <a:sym typeface="Nunito"/>
              </a:rPr>
              <a:t>2. Decompress:</a:t>
            </a:r>
            <a:endParaRPr>
              <a:solidFill>
                <a:srgbClr val="666666"/>
              </a:solidFill>
              <a:latin typeface="Nunito"/>
              <a:ea typeface="Nunito"/>
              <a:cs typeface="Nunito"/>
              <a:sym typeface="Nunito"/>
            </a:endParaRPr>
          </a:p>
          <a:p>
            <a:pPr marL="0" lvl="0" indent="0" algn="l" rtl="0">
              <a:spcBef>
                <a:spcPts val="1000"/>
              </a:spcBef>
              <a:spcAft>
                <a:spcPts val="0"/>
              </a:spcAft>
              <a:buNone/>
            </a:pPr>
            <a:r>
              <a:rPr lang="en">
                <a:latin typeface="Nunito"/>
                <a:ea typeface="Nunito"/>
                <a:cs typeface="Nunito"/>
                <a:sym typeface="Nunito"/>
              </a:rPr>
              <a:t>	r_wave</a:t>
            </a:r>
            <a:r>
              <a:rPr lang="en" baseline="-25000">
                <a:latin typeface="Nunito"/>
                <a:ea typeface="Nunito"/>
                <a:cs typeface="Nunito"/>
                <a:sym typeface="Nunito"/>
              </a:rPr>
              <a:t>old</a:t>
            </a:r>
            <a:r>
              <a:rPr lang="en" baseline="30000">
                <a:latin typeface="Nunito"/>
                <a:ea typeface="Nunito"/>
                <a:cs typeface="Nunito"/>
                <a:sym typeface="Nunito"/>
              </a:rPr>
              <a:t>h x w</a:t>
            </a:r>
            <a:r>
              <a:rPr lang="en">
                <a:latin typeface="Nunito"/>
                <a:ea typeface="Nunito"/>
                <a:cs typeface="Nunito"/>
                <a:sym typeface="Nunito"/>
              </a:rPr>
              <a:t>  = r_wave</a:t>
            </a:r>
            <a:r>
              <a:rPr lang="en" baseline="-25000">
                <a:latin typeface="Nunito"/>
                <a:ea typeface="Nunito"/>
                <a:cs typeface="Nunito"/>
                <a:sym typeface="Nunito"/>
              </a:rPr>
              <a:t>new</a:t>
            </a:r>
            <a:r>
              <a:rPr lang="en" baseline="30000">
                <a:latin typeface="Nunito"/>
                <a:ea typeface="Nunito"/>
                <a:cs typeface="Nunito"/>
                <a:sym typeface="Nunito"/>
              </a:rPr>
              <a:t>h x k</a:t>
            </a:r>
            <a:r>
              <a:rPr lang="en">
                <a:latin typeface="Nunito"/>
                <a:ea typeface="Nunito"/>
                <a:cs typeface="Nunito"/>
                <a:sym typeface="Nunito"/>
              </a:rPr>
              <a:t> x  V</a:t>
            </a:r>
            <a:r>
              <a:rPr lang="en" baseline="30000">
                <a:latin typeface="Nunito"/>
                <a:ea typeface="Nunito"/>
                <a:cs typeface="Nunito"/>
                <a:sym typeface="Nunito"/>
              </a:rPr>
              <a:t>T</a:t>
            </a:r>
            <a:r>
              <a:rPr lang="en">
                <a:latin typeface="Nunito"/>
                <a:ea typeface="Nunito"/>
                <a:cs typeface="Nunito"/>
                <a:sym typeface="Nunito"/>
              </a:rPr>
              <a:t>  </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solidFill>
                  <a:srgbClr val="666666"/>
                </a:solidFill>
                <a:latin typeface="Nunito"/>
                <a:ea typeface="Nunito"/>
                <a:cs typeface="Nunito"/>
                <a:sym typeface="Nunito"/>
              </a:rPr>
              <a:t>3. Ratio compression:</a:t>
            </a:r>
            <a:endParaRPr>
              <a:solidFill>
                <a:srgbClr val="666666"/>
              </a:solidFill>
              <a:latin typeface="Nunito"/>
              <a:ea typeface="Nunito"/>
              <a:cs typeface="Nunito"/>
              <a:sym typeface="Nunito"/>
            </a:endParaRPr>
          </a:p>
          <a:p>
            <a:pPr marL="0" lvl="0" indent="0" algn="l" rtl="0">
              <a:spcBef>
                <a:spcPts val="1000"/>
              </a:spcBef>
              <a:spcAft>
                <a:spcPts val="0"/>
              </a:spcAft>
              <a:buNone/>
            </a:pPr>
            <a:r>
              <a:rPr lang="en">
                <a:latin typeface="Nunito"/>
                <a:ea typeface="Nunito"/>
                <a:cs typeface="Nunito"/>
                <a:sym typeface="Nunito"/>
              </a:rPr>
              <a:t>	 </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606" name="Google Shape;606;p78"/>
          <p:cNvSpPr txBox="1"/>
          <p:nvPr/>
        </p:nvSpPr>
        <p:spPr>
          <a:xfrm>
            <a:off x="1750350" y="2105375"/>
            <a:ext cx="3567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aseline="30000">
                <a:latin typeface="Nunito"/>
                <a:ea typeface="Nunito"/>
                <a:cs typeface="Nunito"/>
                <a:sym typeface="Nunito"/>
              </a:rPr>
              <a:t> </a:t>
            </a:r>
            <a:r>
              <a:rPr lang="en" sz="1200">
                <a:solidFill>
                  <a:srgbClr val="666666"/>
                </a:solidFill>
                <a:latin typeface="Nunito"/>
                <a:ea typeface="Nunito"/>
                <a:cs typeface="Nunito"/>
                <a:sym typeface="Nunito"/>
              </a:rPr>
              <a:t>[[    0     0     0 ... -1785 -1783 -1806]</a:t>
            </a:r>
            <a:endParaRPr sz="1200">
              <a:solidFill>
                <a:srgbClr val="666666"/>
              </a:solidFill>
              <a:latin typeface="Nunito"/>
              <a:ea typeface="Nunito"/>
              <a:cs typeface="Nunito"/>
              <a:sym typeface="Nunito"/>
            </a:endParaRPr>
          </a:p>
          <a:p>
            <a:pPr marL="0" lvl="0" indent="0" algn="l" rtl="0">
              <a:spcBef>
                <a:spcPts val="0"/>
              </a:spcBef>
              <a:spcAft>
                <a:spcPts val="0"/>
              </a:spcAft>
              <a:buNone/>
            </a:pPr>
            <a:r>
              <a:rPr lang="en" sz="1200">
                <a:solidFill>
                  <a:srgbClr val="666666"/>
                </a:solidFill>
                <a:latin typeface="Nunito"/>
                <a:ea typeface="Nunito"/>
                <a:cs typeface="Nunito"/>
                <a:sym typeface="Nunito"/>
              </a:rPr>
              <a:t> [-1846 -1876 -1872 ...  1984  2529  2849]</a:t>
            </a:r>
            <a:endParaRPr sz="1200">
              <a:solidFill>
                <a:srgbClr val="666666"/>
              </a:solidFill>
              <a:latin typeface="Nunito"/>
              <a:ea typeface="Nunito"/>
              <a:cs typeface="Nunito"/>
              <a:sym typeface="Nunito"/>
            </a:endParaRPr>
          </a:p>
          <a:p>
            <a:pPr marL="0" lvl="0" indent="0" algn="l" rtl="0">
              <a:spcBef>
                <a:spcPts val="0"/>
              </a:spcBef>
              <a:spcAft>
                <a:spcPts val="0"/>
              </a:spcAft>
              <a:buNone/>
            </a:pPr>
            <a:r>
              <a:rPr lang="en" sz="1200">
                <a:solidFill>
                  <a:srgbClr val="666666"/>
                </a:solidFill>
                <a:latin typeface="Nunito"/>
                <a:ea typeface="Nunito"/>
                <a:cs typeface="Nunito"/>
                <a:sym typeface="Nunito"/>
              </a:rPr>
              <a:t> [ 2876  2591  2032 ... -1519 -1878 -2233]</a:t>
            </a:r>
            <a:endParaRPr sz="1200">
              <a:solidFill>
                <a:srgbClr val="666666"/>
              </a:solidFill>
              <a:latin typeface="Nunito"/>
              <a:ea typeface="Nunito"/>
              <a:cs typeface="Nunito"/>
              <a:sym typeface="Nunito"/>
            </a:endParaRPr>
          </a:p>
          <a:p>
            <a:pPr marL="0" lvl="0" indent="0" algn="l" rtl="0">
              <a:spcBef>
                <a:spcPts val="0"/>
              </a:spcBef>
              <a:spcAft>
                <a:spcPts val="0"/>
              </a:spcAft>
              <a:buNone/>
            </a:pPr>
            <a:r>
              <a:rPr lang="en" sz="1200">
                <a:solidFill>
                  <a:srgbClr val="666666"/>
                </a:solidFill>
                <a:latin typeface="Nunito"/>
                <a:ea typeface="Nunito"/>
                <a:cs typeface="Nunito"/>
                <a:sym typeface="Nunito"/>
              </a:rPr>
              <a:t> ...</a:t>
            </a:r>
            <a:endParaRPr sz="1200">
              <a:solidFill>
                <a:srgbClr val="666666"/>
              </a:solidFill>
              <a:latin typeface="Nunito"/>
              <a:ea typeface="Nunito"/>
              <a:cs typeface="Nunito"/>
              <a:sym typeface="Nunito"/>
            </a:endParaRPr>
          </a:p>
          <a:p>
            <a:pPr marL="0" lvl="0" indent="0" algn="l" rtl="0">
              <a:spcBef>
                <a:spcPts val="0"/>
              </a:spcBef>
              <a:spcAft>
                <a:spcPts val="0"/>
              </a:spcAft>
              <a:buNone/>
            </a:pPr>
            <a:r>
              <a:rPr lang="en" sz="1200">
                <a:solidFill>
                  <a:srgbClr val="666666"/>
                </a:solidFill>
                <a:latin typeface="Nunito"/>
                <a:ea typeface="Nunito"/>
                <a:cs typeface="Nunito"/>
                <a:sym typeface="Nunito"/>
              </a:rPr>
              <a:t> [  262   243   226 ...  -329  -315  -305]</a:t>
            </a:r>
            <a:endParaRPr sz="1200">
              <a:solidFill>
                <a:srgbClr val="666666"/>
              </a:solidFill>
              <a:latin typeface="Nunito"/>
              <a:ea typeface="Nunito"/>
              <a:cs typeface="Nunito"/>
              <a:sym typeface="Nunito"/>
            </a:endParaRPr>
          </a:p>
          <a:p>
            <a:pPr marL="0" lvl="0" indent="0" algn="l" rtl="0">
              <a:spcBef>
                <a:spcPts val="0"/>
              </a:spcBef>
              <a:spcAft>
                <a:spcPts val="0"/>
              </a:spcAft>
              <a:buNone/>
            </a:pPr>
            <a:r>
              <a:rPr lang="en" sz="1200">
                <a:solidFill>
                  <a:srgbClr val="666666"/>
                </a:solidFill>
                <a:latin typeface="Nunito"/>
                <a:ea typeface="Nunito"/>
                <a:cs typeface="Nunito"/>
                <a:sym typeface="Nunito"/>
              </a:rPr>
              <a:t> [ -299  -297  -299 ...  -233  -234  -239]</a:t>
            </a:r>
            <a:endParaRPr sz="1200">
              <a:solidFill>
                <a:srgbClr val="666666"/>
              </a:solidFill>
              <a:latin typeface="Nunito"/>
              <a:ea typeface="Nunito"/>
              <a:cs typeface="Nunito"/>
              <a:sym typeface="Nunito"/>
            </a:endParaRPr>
          </a:p>
          <a:p>
            <a:pPr marL="0" lvl="0" indent="0" algn="l" rtl="0">
              <a:spcBef>
                <a:spcPts val="0"/>
              </a:spcBef>
              <a:spcAft>
                <a:spcPts val="0"/>
              </a:spcAft>
              <a:buNone/>
            </a:pPr>
            <a:r>
              <a:rPr lang="en" sz="1200">
                <a:solidFill>
                  <a:srgbClr val="666666"/>
                </a:solidFill>
                <a:latin typeface="Nunito"/>
                <a:ea typeface="Nunito"/>
                <a:cs typeface="Nunito"/>
                <a:sym typeface="Nunito"/>
              </a:rPr>
              <a:t> [ -247  -253  -256 ...  385 412 359]]</a:t>
            </a:r>
            <a:endParaRPr sz="1200">
              <a:solidFill>
                <a:srgbClr val="666666"/>
              </a:solidFill>
              <a:latin typeface="Nunito"/>
              <a:ea typeface="Nunito"/>
              <a:cs typeface="Nunito"/>
              <a:sym typeface="Nunito"/>
            </a:endParaRPr>
          </a:p>
          <a:p>
            <a:pPr marL="0" lvl="0" indent="0" algn="l" rtl="0">
              <a:spcBef>
                <a:spcPts val="0"/>
              </a:spcBef>
              <a:spcAft>
                <a:spcPts val="0"/>
              </a:spcAft>
              <a:buNone/>
            </a:pPr>
            <a:endParaRPr sz="1200">
              <a:solidFill>
                <a:srgbClr val="666666"/>
              </a:solidFill>
              <a:latin typeface="Nunito"/>
              <a:ea typeface="Nunito"/>
              <a:cs typeface="Nunito"/>
              <a:sym typeface="Nunito"/>
            </a:endParaRPr>
          </a:p>
          <a:p>
            <a:pPr marL="0" lvl="0" indent="0" algn="l" rtl="0">
              <a:spcBef>
                <a:spcPts val="0"/>
              </a:spcBef>
              <a:spcAft>
                <a:spcPts val="0"/>
              </a:spcAft>
              <a:buNone/>
            </a:pPr>
            <a:endParaRPr sz="1200">
              <a:solidFill>
                <a:srgbClr val="666666"/>
              </a:solidFill>
              <a:latin typeface="Nunito"/>
              <a:ea typeface="Nunito"/>
              <a:cs typeface="Nunito"/>
              <a:sym typeface="Nunito"/>
            </a:endParaRPr>
          </a:p>
        </p:txBody>
      </p:sp>
      <p:sp>
        <p:nvSpPr>
          <p:cNvPr id="607" name="Google Shape;607;p78"/>
          <p:cNvSpPr txBox="1"/>
          <p:nvPr/>
        </p:nvSpPr>
        <p:spPr>
          <a:xfrm>
            <a:off x="165725" y="2821150"/>
            <a:ext cx="192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r_wave </a:t>
            </a:r>
            <a:r>
              <a:rPr lang="en" baseline="30000">
                <a:latin typeface="Nunito"/>
                <a:ea typeface="Nunito"/>
                <a:cs typeface="Nunito"/>
                <a:sym typeface="Nunito"/>
              </a:rPr>
              <a:t>n/1024 x 1024</a:t>
            </a:r>
            <a:r>
              <a:rPr lang="en">
                <a:latin typeface="Nunito"/>
                <a:ea typeface="Nunito"/>
                <a:cs typeface="Nunito"/>
                <a:sym typeface="Nunito"/>
              </a:rPr>
              <a:t> = </a:t>
            </a:r>
            <a:endParaRPr>
              <a:latin typeface="Nunito"/>
              <a:ea typeface="Nunito"/>
              <a:cs typeface="Nunito"/>
              <a:sym typeface="Nunito"/>
            </a:endParaRPr>
          </a:p>
        </p:txBody>
      </p:sp>
      <p:pic>
        <p:nvPicPr>
          <p:cNvPr id="608" name="Google Shape;608;p78"/>
          <p:cNvPicPr preferRelativeResize="0"/>
          <p:nvPr/>
        </p:nvPicPr>
        <p:blipFill rotWithShape="1">
          <a:blip r:embed="rId3">
            <a:alphaModFix/>
          </a:blip>
          <a:srcRect t="11111"/>
          <a:stretch/>
        </p:blipFill>
        <p:spPr>
          <a:xfrm>
            <a:off x="5645075" y="3652475"/>
            <a:ext cx="2631775" cy="1323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9"/>
          <p:cNvSpPr txBox="1">
            <a:spLocks noGrp="1"/>
          </p:cNvSpPr>
          <p:nvPr>
            <p:ph type="title"/>
          </p:nvPr>
        </p:nvSpPr>
        <p:spPr>
          <a:xfrm>
            <a:off x="727650" y="595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Thực nghiệm PCA để nén trên dữ liệu âm thanh</a:t>
            </a:r>
            <a:endParaRPr/>
          </a:p>
          <a:p>
            <a:pPr marL="0" lvl="0" indent="0" algn="l" rtl="0">
              <a:spcBef>
                <a:spcPts val="0"/>
              </a:spcBef>
              <a:spcAft>
                <a:spcPts val="0"/>
              </a:spcAft>
              <a:buNone/>
            </a:pPr>
            <a:endParaRPr/>
          </a:p>
        </p:txBody>
      </p:sp>
      <p:sp>
        <p:nvSpPr>
          <p:cNvPr id="614" name="Google Shape;614;p79"/>
          <p:cNvSpPr txBox="1">
            <a:spLocks noGrp="1"/>
          </p:cNvSpPr>
          <p:nvPr>
            <p:ph type="body" idx="1"/>
          </p:nvPr>
        </p:nvSpPr>
        <p:spPr>
          <a:xfrm>
            <a:off x="727650" y="1360550"/>
            <a:ext cx="7688700" cy="337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100" b="1"/>
          </a:p>
        </p:txBody>
      </p:sp>
      <p:pic>
        <p:nvPicPr>
          <p:cNvPr id="615" name="Google Shape;615;p79" title="1.wav">
            <a:hlinkClick r:id="rId3"/>
          </p:cNvPr>
          <p:cNvPicPr preferRelativeResize="0"/>
          <p:nvPr/>
        </p:nvPicPr>
        <p:blipFill>
          <a:blip r:embed="rId4">
            <a:alphaModFix/>
          </a:blip>
          <a:stretch>
            <a:fillRect/>
          </a:stretch>
        </p:blipFill>
        <p:spPr>
          <a:xfrm>
            <a:off x="1277000" y="1834925"/>
            <a:ext cx="290275" cy="290275"/>
          </a:xfrm>
          <a:prstGeom prst="rect">
            <a:avLst/>
          </a:prstGeom>
          <a:noFill/>
          <a:ln>
            <a:noFill/>
          </a:ln>
        </p:spPr>
      </p:pic>
      <p:sp>
        <p:nvSpPr>
          <p:cNvPr id="616" name="Google Shape;616;p79"/>
          <p:cNvSpPr txBox="1"/>
          <p:nvPr/>
        </p:nvSpPr>
        <p:spPr>
          <a:xfrm>
            <a:off x="1630350" y="1779963"/>
            <a:ext cx="129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original audio</a:t>
            </a:r>
            <a:endParaRPr>
              <a:latin typeface="Nunito"/>
              <a:ea typeface="Nunito"/>
              <a:cs typeface="Nunito"/>
              <a:sym typeface="Nunito"/>
            </a:endParaRPr>
          </a:p>
        </p:txBody>
      </p:sp>
      <p:pic>
        <p:nvPicPr>
          <p:cNvPr id="617" name="Google Shape;617;p79" title="compress10.wav">
            <a:hlinkClick r:id="rId5"/>
          </p:cNvPr>
          <p:cNvPicPr preferRelativeResize="0"/>
          <p:nvPr/>
        </p:nvPicPr>
        <p:blipFill>
          <a:blip r:embed="rId4">
            <a:alphaModFix/>
          </a:blip>
          <a:stretch>
            <a:fillRect/>
          </a:stretch>
        </p:blipFill>
        <p:spPr>
          <a:xfrm>
            <a:off x="1277000" y="2375450"/>
            <a:ext cx="290275" cy="290275"/>
          </a:xfrm>
          <a:prstGeom prst="rect">
            <a:avLst/>
          </a:prstGeom>
          <a:noFill/>
          <a:ln>
            <a:noFill/>
          </a:ln>
        </p:spPr>
      </p:pic>
      <p:sp>
        <p:nvSpPr>
          <p:cNvPr id="618" name="Google Shape;618;p79"/>
          <p:cNvSpPr txBox="1"/>
          <p:nvPr/>
        </p:nvSpPr>
        <p:spPr>
          <a:xfrm>
            <a:off x="1630350" y="2320500"/>
            <a:ext cx="248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k = 10, r = 3.21%, var = 0.71</a:t>
            </a:r>
            <a:endParaRPr>
              <a:latin typeface="Nunito"/>
              <a:ea typeface="Nunito"/>
              <a:cs typeface="Nunito"/>
              <a:sym typeface="Nunito"/>
            </a:endParaRPr>
          </a:p>
        </p:txBody>
      </p:sp>
      <p:pic>
        <p:nvPicPr>
          <p:cNvPr id="619" name="Google Shape;619;p79" title="compress40.wav">
            <a:hlinkClick r:id="rId6"/>
          </p:cNvPr>
          <p:cNvPicPr preferRelativeResize="0"/>
          <p:nvPr/>
        </p:nvPicPr>
        <p:blipFill>
          <a:blip r:embed="rId4">
            <a:alphaModFix/>
          </a:blip>
          <a:stretch>
            <a:fillRect/>
          </a:stretch>
        </p:blipFill>
        <p:spPr>
          <a:xfrm>
            <a:off x="1277000" y="2915975"/>
            <a:ext cx="290275" cy="290275"/>
          </a:xfrm>
          <a:prstGeom prst="rect">
            <a:avLst/>
          </a:prstGeom>
          <a:noFill/>
          <a:ln>
            <a:noFill/>
          </a:ln>
        </p:spPr>
      </p:pic>
      <p:sp>
        <p:nvSpPr>
          <p:cNvPr id="620" name="Google Shape;620;p79"/>
          <p:cNvSpPr txBox="1"/>
          <p:nvPr/>
        </p:nvSpPr>
        <p:spPr>
          <a:xfrm>
            <a:off x="1630350" y="2861025"/>
            <a:ext cx="26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k = 40, r = 12.22%, var = 0.89</a:t>
            </a:r>
            <a:endParaRPr>
              <a:latin typeface="Nunito"/>
              <a:ea typeface="Nunito"/>
              <a:cs typeface="Nunito"/>
              <a:sym typeface="Nunito"/>
            </a:endParaRPr>
          </a:p>
        </p:txBody>
      </p:sp>
      <p:pic>
        <p:nvPicPr>
          <p:cNvPr id="621" name="Google Shape;621;p79" title="compress80.wav">
            <a:hlinkClick r:id="rId7"/>
          </p:cNvPr>
          <p:cNvPicPr preferRelativeResize="0"/>
          <p:nvPr/>
        </p:nvPicPr>
        <p:blipFill>
          <a:blip r:embed="rId4">
            <a:alphaModFix/>
          </a:blip>
          <a:stretch>
            <a:fillRect/>
          </a:stretch>
        </p:blipFill>
        <p:spPr>
          <a:xfrm>
            <a:off x="4889575" y="1814275"/>
            <a:ext cx="290275" cy="290275"/>
          </a:xfrm>
          <a:prstGeom prst="rect">
            <a:avLst/>
          </a:prstGeom>
          <a:noFill/>
          <a:ln>
            <a:noFill/>
          </a:ln>
        </p:spPr>
      </p:pic>
      <p:sp>
        <p:nvSpPr>
          <p:cNvPr id="622" name="Google Shape;622;p79"/>
          <p:cNvSpPr txBox="1"/>
          <p:nvPr/>
        </p:nvSpPr>
        <p:spPr>
          <a:xfrm>
            <a:off x="5277800" y="1759313"/>
            <a:ext cx="28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k = 80, r = 24.24%, var = 0.96</a:t>
            </a:r>
            <a:endParaRPr>
              <a:latin typeface="Nunito"/>
              <a:ea typeface="Nunito"/>
              <a:cs typeface="Nunito"/>
              <a:sym typeface="Nunito"/>
            </a:endParaRPr>
          </a:p>
        </p:txBody>
      </p:sp>
      <p:pic>
        <p:nvPicPr>
          <p:cNvPr id="623" name="Google Shape;623;p79" title="compress120.wav">
            <a:hlinkClick r:id="rId8"/>
          </p:cNvPr>
          <p:cNvPicPr preferRelativeResize="0"/>
          <p:nvPr/>
        </p:nvPicPr>
        <p:blipFill>
          <a:blip r:embed="rId4">
            <a:alphaModFix/>
          </a:blip>
          <a:stretch>
            <a:fillRect/>
          </a:stretch>
        </p:blipFill>
        <p:spPr>
          <a:xfrm>
            <a:off x="4889575" y="2354800"/>
            <a:ext cx="290275" cy="290275"/>
          </a:xfrm>
          <a:prstGeom prst="rect">
            <a:avLst/>
          </a:prstGeom>
          <a:noFill/>
          <a:ln>
            <a:noFill/>
          </a:ln>
        </p:spPr>
      </p:pic>
      <p:sp>
        <p:nvSpPr>
          <p:cNvPr id="624" name="Google Shape;624;p79"/>
          <p:cNvSpPr txBox="1"/>
          <p:nvPr/>
        </p:nvSpPr>
        <p:spPr>
          <a:xfrm>
            <a:off x="5277800" y="2299838"/>
            <a:ext cx="30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k = 120, r = 36.26%, var = 0.986</a:t>
            </a:r>
            <a:endParaRPr>
              <a:latin typeface="Nunito"/>
              <a:ea typeface="Nunito"/>
              <a:cs typeface="Nunito"/>
              <a:sym typeface="Nunito"/>
            </a:endParaRPr>
          </a:p>
        </p:txBody>
      </p:sp>
      <p:pic>
        <p:nvPicPr>
          <p:cNvPr id="625" name="Google Shape;625;p79" title="compress200.wav">
            <a:hlinkClick r:id="rId9"/>
          </p:cNvPr>
          <p:cNvPicPr preferRelativeResize="0"/>
          <p:nvPr/>
        </p:nvPicPr>
        <p:blipFill>
          <a:blip r:embed="rId4">
            <a:alphaModFix/>
          </a:blip>
          <a:stretch>
            <a:fillRect/>
          </a:stretch>
        </p:blipFill>
        <p:spPr>
          <a:xfrm>
            <a:off x="4889575" y="2950288"/>
            <a:ext cx="290275" cy="290275"/>
          </a:xfrm>
          <a:prstGeom prst="rect">
            <a:avLst/>
          </a:prstGeom>
          <a:noFill/>
          <a:ln>
            <a:noFill/>
          </a:ln>
        </p:spPr>
      </p:pic>
      <p:sp>
        <p:nvSpPr>
          <p:cNvPr id="626" name="Google Shape;626;p79"/>
          <p:cNvSpPr txBox="1"/>
          <p:nvPr/>
        </p:nvSpPr>
        <p:spPr>
          <a:xfrm>
            <a:off x="5277800" y="2881663"/>
            <a:ext cx="30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k = 200, r = 60.3%, var = 0.99</a:t>
            </a:r>
            <a:endParaRPr>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4.Cách chọn K cho PCA:</a:t>
            </a:r>
            <a:endParaRPr/>
          </a:p>
        </p:txBody>
      </p:sp>
      <p:pic>
        <p:nvPicPr>
          <p:cNvPr id="632" name="Google Shape;632;p80"/>
          <p:cNvPicPr preferRelativeResize="0"/>
          <p:nvPr/>
        </p:nvPicPr>
        <p:blipFill>
          <a:blip r:embed="rId3">
            <a:alphaModFix/>
          </a:blip>
          <a:stretch>
            <a:fillRect/>
          </a:stretch>
        </p:blipFill>
        <p:spPr>
          <a:xfrm>
            <a:off x="5168675" y="2158650"/>
            <a:ext cx="2984851" cy="2984851"/>
          </a:xfrm>
          <a:prstGeom prst="rect">
            <a:avLst/>
          </a:prstGeom>
          <a:noFill/>
          <a:ln>
            <a:noFill/>
          </a:ln>
        </p:spPr>
      </p:pic>
      <p:sp>
        <p:nvSpPr>
          <p:cNvPr id="633" name="Google Shape;633;p80"/>
          <p:cNvSpPr/>
          <p:nvPr/>
        </p:nvSpPr>
        <p:spPr>
          <a:xfrm>
            <a:off x="3549600" y="2551160"/>
            <a:ext cx="2126475" cy="1814500"/>
          </a:xfrm>
          <a:custGeom>
            <a:avLst/>
            <a:gdLst/>
            <a:ahLst/>
            <a:cxnLst/>
            <a:rect l="l" t="t" r="r" b="b"/>
            <a:pathLst>
              <a:path w="85059" h="72580" extrusionOk="0">
                <a:moveTo>
                  <a:pt x="85059" y="28938"/>
                </a:moveTo>
                <a:cubicBezTo>
                  <a:pt x="85059" y="33061"/>
                  <a:pt x="78767" y="34587"/>
                  <a:pt x="74881" y="35966"/>
                </a:cubicBezTo>
                <a:cubicBezTo>
                  <a:pt x="69398" y="37912"/>
                  <a:pt x="59476" y="40929"/>
                  <a:pt x="57433" y="35481"/>
                </a:cubicBezTo>
                <a:cubicBezTo>
                  <a:pt x="55744" y="30978"/>
                  <a:pt x="52491" y="24940"/>
                  <a:pt x="55494" y="21183"/>
                </a:cubicBezTo>
                <a:cubicBezTo>
                  <a:pt x="57121" y="19148"/>
                  <a:pt x="60730" y="22816"/>
                  <a:pt x="63249" y="22153"/>
                </a:cubicBezTo>
                <a:cubicBezTo>
                  <a:pt x="67436" y="21051"/>
                  <a:pt x="74407" y="14408"/>
                  <a:pt x="71003" y="11732"/>
                </a:cubicBezTo>
                <a:cubicBezTo>
                  <a:pt x="67347" y="8859"/>
                  <a:pt x="60733" y="10660"/>
                  <a:pt x="57190" y="13671"/>
                </a:cubicBezTo>
                <a:cubicBezTo>
                  <a:pt x="53604" y="16718"/>
                  <a:pt x="49961" y="25576"/>
                  <a:pt x="46285" y="22637"/>
                </a:cubicBezTo>
                <a:cubicBezTo>
                  <a:pt x="41475" y="18792"/>
                  <a:pt x="47060" y="10341"/>
                  <a:pt x="47739" y="4220"/>
                </a:cubicBezTo>
                <a:cubicBezTo>
                  <a:pt x="47996" y="1904"/>
                  <a:pt x="43936" y="-831"/>
                  <a:pt x="41923" y="343"/>
                </a:cubicBezTo>
                <a:cubicBezTo>
                  <a:pt x="31861" y="6211"/>
                  <a:pt x="29656" y="21974"/>
                  <a:pt x="31018" y="33542"/>
                </a:cubicBezTo>
                <a:cubicBezTo>
                  <a:pt x="31738" y="39658"/>
                  <a:pt x="36350" y="45073"/>
                  <a:pt x="36350" y="51232"/>
                </a:cubicBezTo>
                <a:cubicBezTo>
                  <a:pt x="36350" y="52231"/>
                  <a:pt x="36609" y="53976"/>
                  <a:pt x="35623" y="54140"/>
                </a:cubicBezTo>
                <a:cubicBezTo>
                  <a:pt x="29850" y="55101"/>
                  <a:pt x="22753" y="41232"/>
                  <a:pt x="27868" y="38389"/>
                </a:cubicBezTo>
                <a:cubicBezTo>
                  <a:pt x="29217" y="37639"/>
                  <a:pt x="30938" y="37733"/>
                  <a:pt x="32472" y="37904"/>
                </a:cubicBezTo>
                <a:cubicBezTo>
                  <a:pt x="44838" y="39279"/>
                  <a:pt x="57202" y="48584"/>
                  <a:pt x="62764" y="59714"/>
                </a:cubicBezTo>
                <a:cubicBezTo>
                  <a:pt x="65003" y="64194"/>
                  <a:pt x="58381" y="70248"/>
                  <a:pt x="53555" y="71588"/>
                </a:cubicBezTo>
                <a:cubicBezTo>
                  <a:pt x="46699" y="73491"/>
                  <a:pt x="39171" y="72186"/>
                  <a:pt x="32230" y="70619"/>
                </a:cubicBezTo>
                <a:cubicBezTo>
                  <a:pt x="27769" y="69612"/>
                  <a:pt x="21781" y="70235"/>
                  <a:pt x="19144" y="66499"/>
                </a:cubicBezTo>
                <a:cubicBezTo>
                  <a:pt x="13540" y="58560"/>
                  <a:pt x="12359" y="47865"/>
                  <a:pt x="12359" y="38147"/>
                </a:cubicBezTo>
                <a:cubicBezTo>
                  <a:pt x="12359" y="34202"/>
                  <a:pt x="16569" y="29898"/>
                  <a:pt x="14540" y="26515"/>
                </a:cubicBezTo>
                <a:cubicBezTo>
                  <a:pt x="11998" y="22276"/>
                  <a:pt x="4943" y="23607"/>
                  <a:pt x="0" y="23607"/>
                </a:cubicBezTo>
              </a:path>
            </a:pathLst>
          </a:custGeom>
          <a:noFill/>
          <a:ln w="9525" cap="flat" cmpd="sng">
            <a:solidFill>
              <a:schemeClr val="dk2"/>
            </a:solidFill>
            <a:prstDash val="solid"/>
            <a:round/>
            <a:headEnd type="none" w="med" len="med"/>
            <a:tailEnd type="none" w="med" len="med"/>
          </a:ln>
        </p:spPr>
      </p:sp>
      <p:sp>
        <p:nvSpPr>
          <p:cNvPr id="634" name="Google Shape;634;p80"/>
          <p:cNvSpPr/>
          <p:nvPr/>
        </p:nvSpPr>
        <p:spPr>
          <a:xfrm>
            <a:off x="1022475" y="1853850"/>
            <a:ext cx="2872500" cy="14814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Nunito"/>
                <a:ea typeface="Nunito"/>
                <a:cs typeface="Nunito"/>
                <a:sym typeface="Nunito"/>
              </a:rPr>
              <a:t>PCA giảm từ n-chiều -&gt; k-chiều, vậy k là bao nhiêu mới là “tốt” ?</a:t>
            </a:r>
            <a:endParaRPr>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4.Cách chọn K cho PCA:</a:t>
            </a:r>
            <a:endParaRPr>
              <a:latin typeface="Nunito"/>
              <a:ea typeface="Nunito"/>
              <a:cs typeface="Nunito"/>
              <a:sym typeface="Nunito"/>
            </a:endParaRPr>
          </a:p>
        </p:txBody>
      </p:sp>
      <p:sp>
        <p:nvSpPr>
          <p:cNvPr id="640" name="Google Shape;640;p81"/>
          <p:cNvSpPr txBox="1"/>
          <p:nvPr/>
        </p:nvSpPr>
        <p:spPr>
          <a:xfrm>
            <a:off x="1001625" y="1980250"/>
            <a:ext cx="472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Ma trận các trị riêng: S=[s11, s22, s33, s44, … sk]</a:t>
            </a:r>
            <a:endParaRPr>
              <a:latin typeface="Nunito"/>
              <a:ea typeface="Nunito"/>
              <a:cs typeface="Nunito"/>
              <a:sym typeface="Nunito"/>
            </a:endParaRPr>
          </a:p>
        </p:txBody>
      </p:sp>
      <p:pic>
        <p:nvPicPr>
          <p:cNvPr id="641" name="Google Shape;641;p81"/>
          <p:cNvPicPr preferRelativeResize="0"/>
          <p:nvPr/>
        </p:nvPicPr>
        <p:blipFill>
          <a:blip r:embed="rId3">
            <a:alphaModFix/>
          </a:blip>
          <a:stretch>
            <a:fillRect/>
          </a:stretch>
        </p:blipFill>
        <p:spPr>
          <a:xfrm>
            <a:off x="4801725" y="2571750"/>
            <a:ext cx="4057650" cy="1847850"/>
          </a:xfrm>
          <a:prstGeom prst="rect">
            <a:avLst/>
          </a:prstGeom>
          <a:noFill/>
          <a:ln>
            <a:noFill/>
          </a:ln>
        </p:spPr>
      </p:pic>
      <p:sp>
        <p:nvSpPr>
          <p:cNvPr id="642" name="Google Shape;642;p81"/>
          <p:cNvSpPr/>
          <p:nvPr/>
        </p:nvSpPr>
        <p:spPr>
          <a:xfrm>
            <a:off x="3340200" y="2840133"/>
            <a:ext cx="1670425" cy="1440250"/>
          </a:xfrm>
          <a:custGeom>
            <a:avLst/>
            <a:gdLst/>
            <a:ahLst/>
            <a:cxnLst/>
            <a:rect l="l" t="t" r="r" b="b"/>
            <a:pathLst>
              <a:path w="66817" h="57610" extrusionOk="0">
                <a:moveTo>
                  <a:pt x="66817" y="22677"/>
                </a:moveTo>
                <a:cubicBezTo>
                  <a:pt x="56397" y="27887"/>
                  <a:pt x="61248" y="46313"/>
                  <a:pt x="53454" y="54972"/>
                </a:cubicBezTo>
                <a:cubicBezTo>
                  <a:pt x="49092" y="59818"/>
                  <a:pt x="39205" y="57183"/>
                  <a:pt x="33966" y="53302"/>
                </a:cubicBezTo>
                <a:cubicBezTo>
                  <a:pt x="26530" y="47793"/>
                  <a:pt x="17191" y="33740"/>
                  <a:pt x="23943" y="27410"/>
                </a:cubicBezTo>
                <a:cubicBezTo>
                  <a:pt x="31444" y="20378"/>
                  <a:pt x="49128" y="5310"/>
                  <a:pt x="39812" y="962"/>
                </a:cubicBezTo>
                <a:cubicBezTo>
                  <a:pt x="31227" y="-3045"/>
                  <a:pt x="17924" y="7026"/>
                  <a:pt x="15869" y="16274"/>
                </a:cubicBezTo>
                <a:cubicBezTo>
                  <a:pt x="15023" y="20080"/>
                  <a:pt x="15204" y="24088"/>
                  <a:pt x="15591" y="27967"/>
                </a:cubicBezTo>
                <a:cubicBezTo>
                  <a:pt x="15796" y="30017"/>
                  <a:pt x="17713" y="32483"/>
                  <a:pt x="16426" y="34092"/>
                </a:cubicBezTo>
                <a:cubicBezTo>
                  <a:pt x="14105" y="36992"/>
                  <a:pt x="9172" y="37497"/>
                  <a:pt x="5568" y="36597"/>
                </a:cubicBezTo>
                <a:cubicBezTo>
                  <a:pt x="3084" y="35977"/>
                  <a:pt x="2290" y="32453"/>
                  <a:pt x="0" y="31308"/>
                </a:cubicBezTo>
              </a:path>
            </a:pathLst>
          </a:custGeom>
          <a:noFill/>
          <a:ln w="9525" cap="flat" cmpd="sng">
            <a:solidFill>
              <a:schemeClr val="dk2"/>
            </a:solidFill>
            <a:prstDash val="solid"/>
            <a:round/>
            <a:headEnd type="none" w="med" len="med"/>
            <a:tailEnd type="none" w="med" len="med"/>
          </a:ln>
        </p:spPr>
      </p:sp>
      <p:sp>
        <p:nvSpPr>
          <p:cNvPr id="643" name="Google Shape;643;p81"/>
          <p:cNvSpPr/>
          <p:nvPr/>
        </p:nvSpPr>
        <p:spPr>
          <a:xfrm>
            <a:off x="653625" y="2578800"/>
            <a:ext cx="3006900" cy="1211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Nunito"/>
                <a:ea typeface="Nunito"/>
                <a:cs typeface="Nunito"/>
                <a:sym typeface="Nunito"/>
              </a:rPr>
              <a:t>Chọn K nhỏ nhất thỏa:</a:t>
            </a:r>
            <a:endParaRPr>
              <a:latin typeface="Nunito"/>
              <a:ea typeface="Nunito"/>
              <a:cs typeface="Nunito"/>
              <a:sym typeface="Nuni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4.Cách chọn K cho PCA:</a:t>
            </a:r>
            <a:endParaRPr/>
          </a:p>
        </p:txBody>
      </p:sp>
      <p:pic>
        <p:nvPicPr>
          <p:cNvPr id="649" name="Google Shape;649;p82"/>
          <p:cNvPicPr preferRelativeResize="0"/>
          <p:nvPr/>
        </p:nvPicPr>
        <p:blipFill>
          <a:blip r:embed="rId3">
            <a:alphaModFix/>
          </a:blip>
          <a:stretch>
            <a:fillRect/>
          </a:stretch>
        </p:blipFill>
        <p:spPr>
          <a:xfrm>
            <a:off x="1627925" y="1853850"/>
            <a:ext cx="5709051"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Nunito"/>
                <a:ea typeface="Nunito"/>
                <a:cs typeface="Nunito"/>
                <a:sym typeface="Nunito"/>
              </a:rPr>
              <a:t>5.Ưu và nhược điểm của PCA</a:t>
            </a:r>
            <a:endParaRPr dirty="0">
              <a:latin typeface="Nunito"/>
              <a:ea typeface="Nunito"/>
              <a:cs typeface="Nunito"/>
              <a:sym typeface="Nunito"/>
            </a:endParaRPr>
          </a:p>
        </p:txBody>
      </p:sp>
      <p:graphicFrame>
        <p:nvGraphicFramePr>
          <p:cNvPr id="655" name="Google Shape;655;p83"/>
          <p:cNvGraphicFramePr/>
          <p:nvPr/>
        </p:nvGraphicFramePr>
        <p:xfrm>
          <a:off x="952500" y="2216975"/>
          <a:ext cx="7239000" cy="2438280"/>
        </p:xfrm>
        <a:graphic>
          <a:graphicData uri="http://schemas.openxmlformats.org/drawingml/2006/table">
            <a:tbl>
              <a:tblPr>
                <a:noFill/>
                <a:tableStyleId>{B0939A57-2016-4F86-8255-5A02F0DA83A3}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235450">
                <a:tc>
                  <a:txBody>
                    <a:bodyPr/>
                    <a:lstStyle/>
                    <a:p>
                      <a:pPr marL="0" lvl="0" indent="0" algn="ctr" rtl="0">
                        <a:spcBef>
                          <a:spcPts val="0"/>
                        </a:spcBef>
                        <a:spcAft>
                          <a:spcPts val="0"/>
                        </a:spcAft>
                        <a:buNone/>
                      </a:pPr>
                      <a:r>
                        <a:rPr lang="en">
                          <a:latin typeface="Nunito"/>
                          <a:ea typeface="Nunito"/>
                          <a:cs typeface="Nunito"/>
                          <a:sym typeface="Nunito"/>
                        </a:rPr>
                        <a:t>Ưu điểm</a:t>
                      </a:r>
                      <a:endParaRPr>
                        <a:latin typeface="Nunito"/>
                        <a:ea typeface="Nunito"/>
                        <a:cs typeface="Nunito"/>
                        <a:sym typeface="Nunito"/>
                      </a:endParaRPr>
                    </a:p>
                  </a:txBody>
                  <a:tcPr marL="91425" marR="91425" marT="91425" marB="91425"/>
                </a:tc>
                <a:tc>
                  <a:txBody>
                    <a:bodyPr/>
                    <a:lstStyle/>
                    <a:p>
                      <a:pPr marL="0" lvl="0" indent="0" algn="ctr" rtl="0">
                        <a:spcBef>
                          <a:spcPts val="0"/>
                        </a:spcBef>
                        <a:spcAft>
                          <a:spcPts val="0"/>
                        </a:spcAft>
                        <a:buNone/>
                      </a:pPr>
                      <a:r>
                        <a:rPr lang="en">
                          <a:latin typeface="Nunito"/>
                          <a:ea typeface="Nunito"/>
                          <a:cs typeface="Nunito"/>
                          <a:sym typeface="Nunito"/>
                        </a:rPr>
                        <a:t>Nhược điểm</a:t>
                      </a:r>
                      <a:endParaRPr>
                        <a:latin typeface="Nunito"/>
                        <a:ea typeface="Nunito"/>
                        <a:cs typeface="Nunito"/>
                        <a:sym typeface="Nuni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latin typeface="Nunito"/>
                          <a:ea typeface="Nunito"/>
                          <a:cs typeface="Nunito"/>
                          <a:sym typeface="Nunito"/>
                        </a:rPr>
                        <a:t>Là một thuật toán tuyệt vời trong việc nén và giảm chiều dữ liệu</a:t>
                      </a:r>
                      <a:endParaRPr dirty="0">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a:latin typeface="Nunito"/>
                          <a:ea typeface="Nunito"/>
                          <a:cs typeface="Nunito"/>
                          <a:sym typeface="Nunito"/>
                        </a:rPr>
                        <a:t>PCA sẽ hoạt động không thật sự tốt nếu dữ liệu của chúng ta phân tán</a:t>
                      </a:r>
                      <a:endParaRPr>
                        <a:latin typeface="Nunito"/>
                        <a:ea typeface="Nunito"/>
                        <a:cs typeface="Nunito"/>
                        <a:sym typeface="Nuni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Nunito"/>
                          <a:ea typeface="Nunito"/>
                          <a:cs typeface="Nunito"/>
                          <a:sym typeface="Nunito"/>
                        </a:rPr>
                        <a:t>Trong ML : việc giảm chiều dữ liệu khiến cho việc train model diễn ra hiệu quả hơn.</a:t>
                      </a:r>
                      <a:endParaRPr>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a:latin typeface="Nunito"/>
                          <a:ea typeface="Nunito"/>
                          <a:cs typeface="Nunito"/>
                          <a:sym typeface="Nunito"/>
                        </a:rPr>
                        <a:t>PCA là 1 thuật nén ảnh thật sự tệ nếu đem so sánh với các phương pháp khác như K-Means, JPEG</a:t>
                      </a:r>
                      <a:endParaRPr>
                        <a:latin typeface="Nunito"/>
                        <a:ea typeface="Nunito"/>
                        <a:cs typeface="Nunito"/>
                        <a:sym typeface="Nuni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Nunito"/>
                          <a:ea typeface="Nunito"/>
                          <a:cs typeface="Nunito"/>
                          <a:sym typeface="Nunito"/>
                        </a:rPr>
                        <a:t>Giúp ta loại bỏ những thành phần dữ liệu không quan trọng</a:t>
                      </a:r>
                      <a:endParaRPr>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dirty="0">
                          <a:latin typeface="Nunito"/>
                          <a:ea typeface="Nunito"/>
                          <a:cs typeface="Nunito"/>
                          <a:sym typeface="Nunito"/>
                        </a:rPr>
                        <a:t>Mất mát dữ liệu</a:t>
                      </a:r>
                      <a:endParaRPr dirty="0">
                        <a:latin typeface="Nunito"/>
                        <a:ea typeface="Nunito"/>
                        <a:cs typeface="Nunito"/>
                        <a:sym typeface="Nunito"/>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circle(in)">
                                      <p:cBhvr>
                                        <p:cTn id="7" dur="2000"/>
                                        <p:tgtEl>
                                          <p:spTgt spid="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4"/>
          <p:cNvSpPr txBox="1">
            <a:spLocks noGrp="1"/>
          </p:cNvSpPr>
          <p:nvPr>
            <p:ph type="title"/>
          </p:nvPr>
        </p:nvSpPr>
        <p:spPr>
          <a:xfrm>
            <a:off x="729450" y="13293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Tổng kết</a:t>
            </a:r>
            <a:endParaRPr/>
          </a:p>
        </p:txBody>
      </p:sp>
      <p:sp>
        <p:nvSpPr>
          <p:cNvPr id="661" name="Google Shape;661;p8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92500" lnSpcReduction="10000"/>
          </a:bodyPr>
          <a:lstStyle/>
          <a:p>
            <a:pPr marL="457200" lvl="0" indent="-310832" algn="l" rtl="0">
              <a:lnSpc>
                <a:spcPct val="150000"/>
              </a:lnSpc>
              <a:spcBef>
                <a:spcPts val="0"/>
              </a:spcBef>
              <a:spcAft>
                <a:spcPts val="0"/>
              </a:spcAft>
              <a:buSzPct val="100000"/>
              <a:buFont typeface="Nunito"/>
              <a:buChar char="-"/>
            </a:pPr>
            <a:r>
              <a:rPr lang="en" sz="1400" dirty="0">
                <a:solidFill>
                  <a:srgbClr val="000000"/>
                </a:solidFill>
                <a:latin typeface="Nunito"/>
                <a:ea typeface="Nunito"/>
                <a:cs typeface="Nunito"/>
                <a:sym typeface="Nunito"/>
              </a:rPr>
              <a:t>PCA là phương pháp nén dữ liệu bằng cách giảm số chiều của chúng.</a:t>
            </a:r>
            <a:endParaRPr sz="1400" dirty="0">
              <a:latin typeface="Nunito"/>
              <a:ea typeface="Nunito"/>
              <a:cs typeface="Nunito"/>
              <a:sym typeface="Nunito"/>
            </a:endParaRPr>
          </a:p>
          <a:p>
            <a:pPr marL="457200" lvl="0" indent="-310832" algn="l" rtl="0">
              <a:lnSpc>
                <a:spcPct val="150000"/>
              </a:lnSpc>
              <a:spcBef>
                <a:spcPts val="0"/>
              </a:spcBef>
              <a:spcAft>
                <a:spcPts val="0"/>
              </a:spcAft>
              <a:buSzPct val="100000"/>
              <a:buFont typeface="Nunito"/>
              <a:buChar char="-"/>
            </a:pPr>
            <a:r>
              <a:rPr lang="en" sz="1400" dirty="0">
                <a:solidFill>
                  <a:srgbClr val="000000"/>
                </a:solidFill>
                <a:latin typeface="Nunito"/>
                <a:ea typeface="Nunito"/>
                <a:cs typeface="Nunito"/>
                <a:sym typeface="Nunito"/>
              </a:rPr>
              <a:t>Là thuật toán Reduce Dimension đầu tiên được phát minh.</a:t>
            </a:r>
            <a:endParaRPr sz="1400" dirty="0">
              <a:latin typeface="Nunito"/>
              <a:ea typeface="Nunito"/>
              <a:cs typeface="Nunito"/>
              <a:sym typeface="Nunito"/>
            </a:endParaRPr>
          </a:p>
          <a:p>
            <a:pPr marL="457200" lvl="0" indent="-310832" algn="l" rtl="0">
              <a:lnSpc>
                <a:spcPct val="150000"/>
              </a:lnSpc>
              <a:spcBef>
                <a:spcPts val="0"/>
              </a:spcBef>
              <a:spcAft>
                <a:spcPts val="0"/>
              </a:spcAft>
              <a:buSzPct val="100000"/>
              <a:buFont typeface="Nunito"/>
              <a:buChar char="-"/>
            </a:pPr>
            <a:r>
              <a:rPr lang="en" sz="1400" dirty="0">
                <a:solidFill>
                  <a:srgbClr val="000000"/>
                </a:solidFill>
                <a:latin typeface="Nunito"/>
                <a:ea typeface="Nunito"/>
                <a:cs typeface="Nunito"/>
                <a:sym typeface="Nunito"/>
              </a:rPr>
              <a:t>Dữ liệu được xây trong 1 không gian mới ít chiều hơn, nhưng lại có khả năng biểu diễn dữ liệu tốt tương đương không gian cũ.</a:t>
            </a:r>
            <a:endParaRPr sz="1400" dirty="0">
              <a:solidFill>
                <a:srgbClr val="000000"/>
              </a:solidFill>
              <a:latin typeface="Nunito"/>
              <a:ea typeface="Nunito"/>
              <a:cs typeface="Nunito"/>
              <a:sym typeface="Nunito"/>
            </a:endParaRPr>
          </a:p>
          <a:p>
            <a:pPr marL="457200" lvl="0" indent="-310832" algn="l" rtl="0">
              <a:lnSpc>
                <a:spcPct val="150000"/>
              </a:lnSpc>
              <a:spcBef>
                <a:spcPts val="0"/>
              </a:spcBef>
              <a:spcAft>
                <a:spcPts val="0"/>
              </a:spcAft>
              <a:buClr>
                <a:srgbClr val="000000"/>
              </a:buClr>
              <a:buSzPct val="100000"/>
              <a:buFont typeface="Nunito"/>
              <a:buChar char="-"/>
            </a:pPr>
            <a:r>
              <a:rPr lang="en" sz="1400" dirty="0">
                <a:solidFill>
                  <a:srgbClr val="000000"/>
                </a:solidFill>
                <a:latin typeface="Nunito"/>
                <a:ea typeface="Nunito"/>
                <a:cs typeface="Nunito"/>
                <a:sym typeface="Nunito"/>
              </a:rPr>
              <a:t>Việc chọn K dựa vào lượng thông tin muốn giữ lại.</a:t>
            </a:r>
            <a:endParaRPr sz="1400" dirty="0">
              <a:solidFill>
                <a:srgbClr val="000000"/>
              </a:solidFill>
              <a:latin typeface="Nunito"/>
              <a:ea typeface="Nunito"/>
              <a:cs typeface="Nunito"/>
              <a:sym typeface="Nunito"/>
            </a:endParaRPr>
          </a:p>
          <a:p>
            <a:pPr marL="457200" lvl="0" indent="-310832" algn="l" rtl="0">
              <a:lnSpc>
                <a:spcPct val="150000"/>
              </a:lnSpc>
              <a:spcBef>
                <a:spcPts val="0"/>
              </a:spcBef>
              <a:spcAft>
                <a:spcPts val="0"/>
              </a:spcAft>
              <a:buClr>
                <a:srgbClr val="000000"/>
              </a:buClr>
              <a:buSzPct val="100000"/>
              <a:buFont typeface="Nunito"/>
              <a:buChar char="-"/>
            </a:pPr>
            <a:r>
              <a:rPr lang="en" sz="1400" dirty="0">
                <a:solidFill>
                  <a:srgbClr val="000000"/>
                </a:solidFill>
                <a:latin typeface="Nunito"/>
                <a:ea typeface="Nunito"/>
                <a:cs typeface="Nunito"/>
                <a:sym typeface="Nunito"/>
              </a:rPr>
              <a:t>PCA là 1 thuật toán nén dữ liệu rất tốt được sử dụng trong ML, nhưng lại không tốt đối với dữ liệu là ảnh và âm thanh.</a:t>
            </a:r>
            <a:endParaRPr sz="1400" dirty="0">
              <a:solidFill>
                <a:srgbClr val="000000"/>
              </a:solidFill>
              <a:latin typeface="Nunito"/>
              <a:ea typeface="Nunito"/>
              <a:cs typeface="Nunito"/>
              <a:sym typeface="Nunito"/>
            </a:endParaRPr>
          </a:p>
          <a:p>
            <a:pPr marL="0" lvl="0" indent="0" algn="l" rtl="0">
              <a:lnSpc>
                <a:spcPct val="100000"/>
              </a:lnSpc>
              <a:spcBef>
                <a:spcPts val="0"/>
              </a:spcBef>
              <a:spcAft>
                <a:spcPts val="0"/>
              </a:spcAft>
              <a:buNone/>
            </a:pPr>
            <a:endParaRPr sz="1400" dirty="0">
              <a:solidFill>
                <a:srgbClr val="000000"/>
              </a:solidFill>
              <a:latin typeface="Nunito SemiBold"/>
              <a:ea typeface="Nunito SemiBold"/>
              <a:cs typeface="Nunito SemiBold"/>
              <a:sym typeface="Nunito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61">
                                            <p:txEl>
                                              <p:pRg st="0" end="0"/>
                                            </p:txEl>
                                          </p:spTgt>
                                        </p:tgtEl>
                                        <p:attrNameLst>
                                          <p:attrName>style.visibility</p:attrName>
                                        </p:attrNameLst>
                                      </p:cBhvr>
                                      <p:to>
                                        <p:strVal val="visible"/>
                                      </p:to>
                                    </p:set>
                                    <p:animEffect transition="in" filter="barn(inVertical)">
                                      <p:cBhvr>
                                        <p:cTn id="7" dur="500"/>
                                        <p:tgtEl>
                                          <p:spTgt spid="6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61">
                                            <p:txEl>
                                              <p:pRg st="1" end="1"/>
                                            </p:txEl>
                                          </p:spTgt>
                                        </p:tgtEl>
                                        <p:attrNameLst>
                                          <p:attrName>style.visibility</p:attrName>
                                        </p:attrNameLst>
                                      </p:cBhvr>
                                      <p:to>
                                        <p:strVal val="visible"/>
                                      </p:to>
                                    </p:set>
                                    <p:animEffect transition="in" filter="barn(inVertical)">
                                      <p:cBhvr>
                                        <p:cTn id="12" dur="500"/>
                                        <p:tgtEl>
                                          <p:spTgt spid="6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61">
                                            <p:txEl>
                                              <p:pRg st="2" end="2"/>
                                            </p:txEl>
                                          </p:spTgt>
                                        </p:tgtEl>
                                        <p:attrNameLst>
                                          <p:attrName>style.visibility</p:attrName>
                                        </p:attrNameLst>
                                      </p:cBhvr>
                                      <p:to>
                                        <p:strVal val="visible"/>
                                      </p:to>
                                    </p:set>
                                    <p:animEffect transition="in" filter="barn(inVertical)">
                                      <p:cBhvr>
                                        <p:cTn id="17" dur="500"/>
                                        <p:tgtEl>
                                          <p:spTgt spid="6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61">
                                            <p:txEl>
                                              <p:pRg st="3" end="3"/>
                                            </p:txEl>
                                          </p:spTgt>
                                        </p:tgtEl>
                                        <p:attrNameLst>
                                          <p:attrName>style.visibility</p:attrName>
                                        </p:attrNameLst>
                                      </p:cBhvr>
                                      <p:to>
                                        <p:strVal val="visible"/>
                                      </p:to>
                                    </p:set>
                                    <p:animEffect transition="in" filter="barn(inVertical)">
                                      <p:cBhvr>
                                        <p:cTn id="22" dur="500"/>
                                        <p:tgtEl>
                                          <p:spTgt spid="6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61">
                                            <p:txEl>
                                              <p:pRg st="4" end="4"/>
                                            </p:txEl>
                                          </p:spTgt>
                                        </p:tgtEl>
                                        <p:attrNameLst>
                                          <p:attrName>style.visibility</p:attrName>
                                        </p:attrNameLst>
                                      </p:cBhvr>
                                      <p:to>
                                        <p:strVal val="visible"/>
                                      </p:to>
                                    </p:set>
                                    <p:animEffect transition="in" filter="barn(inVertical)">
                                      <p:cBhvr>
                                        <p:cTn id="27" dur="500"/>
                                        <p:tgtEl>
                                          <p:spTgt spid="6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8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Chiều dữ liệu:</a:t>
            </a:r>
            <a:endParaRPr>
              <a:latin typeface="Nunito"/>
              <a:ea typeface="Nunito"/>
              <a:cs typeface="Nunito"/>
              <a:sym typeface="Nunito"/>
            </a:endParaRPr>
          </a:p>
        </p:txBody>
      </p:sp>
      <p:pic>
        <p:nvPicPr>
          <p:cNvPr id="153" name="Google Shape;153;p23"/>
          <p:cNvPicPr preferRelativeResize="0"/>
          <p:nvPr/>
        </p:nvPicPr>
        <p:blipFill>
          <a:blip r:embed="rId3">
            <a:alphaModFix/>
          </a:blip>
          <a:stretch>
            <a:fillRect/>
          </a:stretch>
        </p:blipFill>
        <p:spPr>
          <a:xfrm>
            <a:off x="4261875" y="1616325"/>
            <a:ext cx="4736900" cy="2954650"/>
          </a:xfrm>
          <a:prstGeom prst="rect">
            <a:avLst/>
          </a:prstGeom>
          <a:noFill/>
          <a:ln>
            <a:noFill/>
          </a:ln>
        </p:spPr>
      </p:pic>
      <p:sp>
        <p:nvSpPr>
          <p:cNvPr id="154" name="Google Shape;154;p23"/>
          <p:cNvSpPr txBox="1"/>
          <p:nvPr/>
        </p:nvSpPr>
        <p:spPr>
          <a:xfrm>
            <a:off x="907450" y="2436300"/>
            <a:ext cx="2676900" cy="154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dirty="0">
                <a:latin typeface="Nunito"/>
                <a:ea typeface="Nunito"/>
                <a:cs typeface="Nunito"/>
                <a:sym typeface="Nunito"/>
              </a:rPr>
              <a:t>Dữ liệu k- chiều là dữ liệu được hoàn toàn xác định bởi vector các giá trị thuộc tính (x1,…xk) trong không gian k chiều.</a:t>
            </a:r>
            <a:endParaRPr dirty="0">
              <a:latin typeface="Nunito"/>
              <a:ea typeface="Nunito"/>
              <a:cs typeface="Nunito"/>
              <a:sym typeface="Nunito"/>
            </a:endParaRPr>
          </a:p>
          <a:p>
            <a:pPr marL="0" lvl="0" indent="0" algn="l" rtl="0">
              <a:spcBef>
                <a:spcPts val="1200"/>
              </a:spcBef>
              <a:spcAft>
                <a:spcPts val="0"/>
              </a:spcAft>
              <a:buNone/>
            </a:pP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barn(inVertical)">
                                      <p:cBhvr>
                                        <p:cTn id="7" dur="5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wheel(1)">
                                      <p:cBhvr>
                                        <p:cTn id="12"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4"/>
          <p:cNvPicPr preferRelativeResize="0"/>
          <p:nvPr/>
        </p:nvPicPr>
        <p:blipFill rotWithShape="1">
          <a:blip r:embed="rId3">
            <a:alphaModFix/>
          </a:blip>
          <a:srcRect l="641" r="631"/>
          <a:stretch/>
        </p:blipFill>
        <p:spPr>
          <a:xfrm>
            <a:off x="3047650" y="0"/>
            <a:ext cx="6096349" cy="5143500"/>
          </a:xfrm>
          <a:prstGeom prst="rect">
            <a:avLst/>
          </a:prstGeom>
          <a:noFill/>
          <a:ln>
            <a:noFill/>
          </a:ln>
        </p:spPr>
      </p:pic>
      <p:sp>
        <p:nvSpPr>
          <p:cNvPr id="160" name="Google Shape;160;p24"/>
          <p:cNvSpPr txBox="1">
            <a:spLocks noGrp="1"/>
          </p:cNvSpPr>
          <p:nvPr>
            <p:ph type="title"/>
          </p:nvPr>
        </p:nvSpPr>
        <p:spPr>
          <a:xfrm>
            <a:off x="185350" y="352000"/>
            <a:ext cx="2683200" cy="407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Tại sao lại phải giảm chiều dữ liệu?</a:t>
            </a:r>
            <a:endParaRPr dirty="0"/>
          </a:p>
        </p:txBody>
      </p:sp>
      <p:sp>
        <p:nvSpPr>
          <p:cNvPr id="161" name="Google Shape;161;p24"/>
          <p:cNvSpPr txBox="1"/>
          <p:nvPr/>
        </p:nvSpPr>
        <p:spPr>
          <a:xfrm>
            <a:off x="426300" y="2497300"/>
            <a:ext cx="24423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dirty="0">
                <a:highlight>
                  <a:srgbClr val="FFFFFF"/>
                </a:highlight>
                <a:latin typeface="Nunito"/>
                <a:ea typeface="Nunito"/>
                <a:cs typeface="Nunito"/>
                <a:sym typeface="Nunito"/>
              </a:rPr>
              <a:t>Trong thực tế, các </a:t>
            </a:r>
            <a:r>
              <a:rPr lang="en" sz="1350" b="1" dirty="0">
                <a:highlight>
                  <a:srgbClr val="FFFFFF"/>
                </a:highlight>
                <a:latin typeface="Nunito"/>
                <a:ea typeface="Nunito"/>
                <a:cs typeface="Nunito"/>
                <a:sym typeface="Nunito"/>
              </a:rPr>
              <a:t>vector đặc trưng</a:t>
            </a:r>
            <a:r>
              <a:rPr lang="en" sz="1350" dirty="0">
                <a:highlight>
                  <a:srgbClr val="FFFFFF"/>
                </a:highlight>
                <a:latin typeface="Nunito"/>
                <a:ea typeface="Nunito"/>
                <a:cs typeface="Nunito"/>
                <a:sym typeface="Nunito"/>
              </a:rPr>
              <a:t> (</a:t>
            </a:r>
            <a:r>
              <a:rPr lang="en" sz="1350" i="1" dirty="0">
                <a:highlight>
                  <a:srgbClr val="FFFFFF"/>
                </a:highlight>
                <a:latin typeface="Nunito"/>
                <a:ea typeface="Nunito"/>
                <a:cs typeface="Nunito"/>
                <a:sym typeface="Nunito"/>
              </a:rPr>
              <a:t>feature vectors</a:t>
            </a:r>
            <a:r>
              <a:rPr lang="en" sz="1350" dirty="0">
                <a:highlight>
                  <a:srgbClr val="FFFFFF"/>
                </a:highlight>
                <a:latin typeface="Nunito"/>
                <a:ea typeface="Nunito"/>
                <a:cs typeface="Nunito"/>
                <a:sym typeface="Nunito"/>
              </a:rPr>
              <a:t>) có thể có số chiều rất lớn, tới vài nghìn. Đồng thời, lượng điểm dữ liệu cũng rất lớn !</a:t>
            </a:r>
            <a:endParaRPr sz="1700" dirty="0">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barn(inVertical)">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barn(inVertical)">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wheel(1)">
                                      <p:cBhvr>
                                        <p:cTn id="17" dur="2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ctrTitle"/>
          </p:nvPr>
        </p:nvSpPr>
        <p:spPr>
          <a:xfrm>
            <a:off x="436825" y="901200"/>
            <a:ext cx="4065900" cy="3341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2. PCA algorithm:</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5D6D0CA8FDC84D832AA61A199B5A80" ma:contentTypeVersion="5" ma:contentTypeDescription="Create a new document." ma:contentTypeScope="" ma:versionID="14802beaf3da621305c09ee3e2a35dbe">
  <xsd:schema xmlns:xsd="http://www.w3.org/2001/XMLSchema" xmlns:xs="http://www.w3.org/2001/XMLSchema" xmlns:p="http://schemas.microsoft.com/office/2006/metadata/properties" xmlns:ns2="107a1573-b758-4ac8-9a5b-c19fa9bc837f" targetNamespace="http://schemas.microsoft.com/office/2006/metadata/properties" ma:root="true" ma:fieldsID="3d4cadeb26e2c2f783fc8ad5f5bb7cc5" ns2:_="">
    <xsd:import namespace="107a1573-b758-4ac8-9a5b-c19fa9bc837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7a1573-b758-4ac8-9a5b-c19fa9bc83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29F73E-72AE-4B97-84F1-AADE47AA4FAA}"/>
</file>

<file path=customXml/itemProps2.xml><?xml version="1.0" encoding="utf-8"?>
<ds:datastoreItem xmlns:ds="http://schemas.openxmlformats.org/officeDocument/2006/customXml" ds:itemID="{B9CD5174-5800-4731-B86D-D356DB94E437}"/>
</file>

<file path=customXml/itemProps3.xml><?xml version="1.0" encoding="utf-8"?>
<ds:datastoreItem xmlns:ds="http://schemas.openxmlformats.org/officeDocument/2006/customXml" ds:itemID="{AB2CD395-1990-41F7-9C25-02F0A0B3D937}"/>
</file>

<file path=docProps/app.xml><?xml version="1.0" encoding="utf-8"?>
<Properties xmlns="http://schemas.openxmlformats.org/officeDocument/2006/extended-properties" xmlns:vt="http://schemas.openxmlformats.org/officeDocument/2006/docPropsVTypes">
  <TotalTime>93</TotalTime>
  <Words>6277</Words>
  <Application>Microsoft Office PowerPoint</Application>
  <PresentationFormat>Trình chiếu Trên màn hình (16:9)</PresentationFormat>
  <Paragraphs>387</Paragraphs>
  <Slides>69</Slides>
  <Notes>69</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69</vt:i4>
      </vt:variant>
    </vt:vector>
  </HeadingPairs>
  <TitlesOfParts>
    <vt:vector size="78" baseType="lpstr">
      <vt:lpstr>Arial</vt:lpstr>
      <vt:lpstr>Nunito SemiBold</vt:lpstr>
      <vt:lpstr>Lato</vt:lpstr>
      <vt:lpstr>Times New Roman</vt:lpstr>
      <vt:lpstr>Raleway</vt:lpstr>
      <vt:lpstr>Roboto</vt:lpstr>
      <vt:lpstr>Nunito</vt:lpstr>
      <vt:lpstr>Nunito ExtraBold</vt:lpstr>
      <vt:lpstr>Streamline</vt:lpstr>
      <vt:lpstr>CS232.L21.KHCL </vt:lpstr>
      <vt:lpstr>Sinh viên thực hiện:</vt:lpstr>
      <vt:lpstr>Nội dung trình bày:</vt:lpstr>
      <vt:lpstr>1.Giảm chiều dữ liệu:</vt:lpstr>
      <vt:lpstr>1.Giảm chiều dữ liệu:</vt:lpstr>
      <vt:lpstr>Chiều dữ liệu:</vt:lpstr>
      <vt:lpstr>Chiều dữ liệu:</vt:lpstr>
      <vt:lpstr>Tại sao lại phải giảm chiều dữ liệu?</vt:lpstr>
      <vt:lpstr>2. PCA algorithm:</vt:lpstr>
      <vt:lpstr>Bản trình bày PowerPoint</vt:lpstr>
      <vt:lpstr>Giới thiệu PCA:</vt:lpstr>
      <vt:lpstr>Giới thiệu PCA:</vt:lpstr>
      <vt:lpstr>Ý tưởng chính đằng sau PCA?</vt:lpstr>
      <vt:lpstr>Ý tưởng chính đằng sau PCA?</vt:lpstr>
      <vt:lpstr>Cơ sở toán học:</vt:lpstr>
      <vt:lpstr>Cơ sở toán học:</vt:lpstr>
      <vt:lpstr>Cơ sở toán học:</vt:lpstr>
      <vt:lpstr>Bản trình bày PowerPoint</vt:lpstr>
      <vt:lpstr>Cơ sở toán học:</vt:lpstr>
      <vt:lpstr>Ý tưởng chính của PCA:</vt:lpstr>
      <vt:lpstr>Ý tưởng chính của PCA:</vt:lpstr>
      <vt:lpstr>Ý tưởng chính của PCA:</vt:lpstr>
      <vt:lpstr>Ý tưởng chính của PCA:</vt:lpstr>
      <vt:lpstr>Linear Regression vs PCA:</vt:lpstr>
      <vt:lpstr>Linear Regression vs PCA:</vt:lpstr>
      <vt:lpstr>Bản trình bày PowerPoint</vt:lpstr>
      <vt:lpstr>PCA Algorithm:</vt:lpstr>
      <vt:lpstr>PCA Algorithm:</vt:lpstr>
      <vt:lpstr>PCA Algorithm:</vt:lpstr>
      <vt:lpstr>PCA Algorithm:</vt:lpstr>
      <vt:lpstr>PCA Algorithm:</vt:lpstr>
      <vt:lpstr>PCA Algorithm:</vt:lpstr>
      <vt:lpstr>PCA Algorithm:</vt:lpstr>
      <vt:lpstr>PCA Algorithm:</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3. Nén với PCA: </vt:lpstr>
      <vt:lpstr>3. Nén với PCA</vt:lpstr>
      <vt:lpstr>1. Thực nghiệm PCA trên dữ liệu spreadsheet</vt:lpstr>
      <vt:lpstr>1. Thực nghiệm PCA trên dữ liệu spreadsheet</vt:lpstr>
      <vt:lpstr>1. Thực nghiệm PCA trên dữ liệu spreadsheet</vt:lpstr>
      <vt:lpstr>2. Thực nghiệm PCA để nén trên dữ liệu ảnh</vt:lpstr>
      <vt:lpstr>2. Thực nghiệm PCA để nén trên dữ liệu ảnh </vt:lpstr>
      <vt:lpstr>2. Thực nghiệm PCA để nén trên dữ liệu ảnh</vt:lpstr>
      <vt:lpstr>2. Thực nghiệm PCA để nén trên dữ liệu ảnh </vt:lpstr>
      <vt:lpstr>3. Thực nghiệm PCA để nén trên dữ liệu âm thanh</vt:lpstr>
      <vt:lpstr>3. Thực nghiệm PCA để nén trên dữ liệu âm thanh</vt:lpstr>
      <vt:lpstr>3. Thực nghiệm PCA để nén trên dữ liệu âm thanh </vt:lpstr>
      <vt:lpstr>3. Thực nghiệm PCA để nén trên dữ liệu âm thanh </vt:lpstr>
      <vt:lpstr>4.Cách chọn K cho PCA:</vt:lpstr>
      <vt:lpstr>4.Cách chọn K cho PCA:</vt:lpstr>
      <vt:lpstr>4.Cách chọn K cho PCA:</vt:lpstr>
      <vt:lpstr>5.Ưu và nhược điểm của PCA</vt:lpstr>
      <vt:lpstr>Tổng kết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CS232.L21.KHCL </dc:title>
  <cp:lastModifiedBy>Nguyen Trung Tuan</cp:lastModifiedBy>
  <cp:revision>5</cp:revision>
  <dcterms:modified xsi:type="dcterms:W3CDTF">2021-06-20T17:26:44Z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0x010100655D6D0CA8FDC84D832AA61A199B5A80</vt:lpwstr>
  </property>
</Properties>
</file>